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aveSubsetFonts="1">
  <p:sldMasterIdLst>
    <p:sldMasterId id="2147483681" r:id="rId1"/>
  </p:sldMasterIdLst>
  <p:notesMasterIdLst>
    <p:notesMasterId r:id="rId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>
    <p:sldAll/>
    <p:penClr>
      <a:srgbClr val="ff0000"/>
    </p:penClr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showOutlineIcons="0" horzBarState="maximized">
    <p:restoredLeft sz="16021"/>
    <p:restoredTop sz="94660"/>
  </p:normalViewPr>
  <p:slideViewPr>
    <p:cSldViewPr snapToGrid="0">
      <p:cViewPr>
        <p:scale>
          <a:sx n="100" d="100"/>
          <a:sy n="100" d="100"/>
        </p:scale>
        <p:origin x="448" y="-64"/>
      </p:cViewPr>
      <p:guideLst>
        <p:guide orient="horz" pos="2159"/>
        <p:guide pos="3838"/>
        <p:guide pos="-171"/>
        <p:guide pos="-203"/>
        <p:guide pos="-47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>
      <p:cViewPr varScale="1">
        <p:scale>
          <a:sx n="90" d="100"/>
          <a:sy n="90" d="100"/>
        </p:scale>
        <p:origin x="3132" y="80"/>
      </p:cViewPr>
    </p:cSldViewPr>
  </p:notesViewPr>
  <p:gridSpacing cx="36868100" cy="36868100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slide" Target="slides/slide11.xml"  /><Relationship Id="rId14" Type="http://schemas.openxmlformats.org/officeDocument/2006/relationships/slide" Target="slides/slide12.xml"  /><Relationship Id="rId15" Type="http://schemas.openxmlformats.org/officeDocument/2006/relationships/slide" Target="slides/slide13.xml"  /><Relationship Id="rId16" Type="http://schemas.openxmlformats.org/officeDocument/2006/relationships/slide" Target="slides/slide14.xml"  /><Relationship Id="rId17" Type="http://schemas.openxmlformats.org/officeDocument/2006/relationships/slide" Target="slides/slide15.xml"  /><Relationship Id="rId18" Type="http://schemas.openxmlformats.org/officeDocument/2006/relationships/slide" Target="slides/slide16.xml"  /><Relationship Id="rId19" Type="http://schemas.openxmlformats.org/officeDocument/2006/relationships/slide" Target="slides/slide17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8.xml"  /><Relationship Id="rId21" Type="http://schemas.openxmlformats.org/officeDocument/2006/relationships/slide" Target="slides/slide19.xml"  /><Relationship Id="rId22" Type="http://schemas.openxmlformats.org/officeDocument/2006/relationships/slide" Target="slides/slide20.xml"  /><Relationship Id="rId23" Type="http://schemas.openxmlformats.org/officeDocument/2006/relationships/slide" Target="slides/slide21.xml"  /><Relationship Id="rId24" Type="http://schemas.openxmlformats.org/officeDocument/2006/relationships/slide" Target="slides/slide22.xml"  /><Relationship Id="rId25" Type="http://schemas.openxmlformats.org/officeDocument/2006/relationships/slide" Target="slides/slide23.xml"  /><Relationship Id="rId26" Type="http://schemas.openxmlformats.org/officeDocument/2006/relationships/slide" Target="slides/slide24.xml"  /><Relationship Id="rId27" Type="http://schemas.openxmlformats.org/officeDocument/2006/relationships/slide" Target="slides/slide25.xml"  /><Relationship Id="rId28" Type="http://schemas.openxmlformats.org/officeDocument/2006/relationships/slide" Target="slides/slide26.xml"  /><Relationship Id="rId29" Type="http://schemas.openxmlformats.org/officeDocument/2006/relationships/presProps" Target="presProps.xml"  /><Relationship Id="rId3" Type="http://schemas.openxmlformats.org/officeDocument/2006/relationships/slide" Target="slides/slide1.xml"  /><Relationship Id="rId30" Type="http://schemas.openxmlformats.org/officeDocument/2006/relationships/viewProps" Target="viewProps.xml"  /><Relationship Id="rId31" Type="http://schemas.openxmlformats.org/officeDocument/2006/relationships/theme" Target="theme/theme1.xml"  /><Relationship Id="rId32" Type="http://schemas.openxmlformats.org/officeDocument/2006/relationships/tableStyles" Target="tableStyles.xml"  /><Relationship Id="rId4" Type="http://schemas.openxmlformats.org/officeDocument/2006/relationships/slide" Target="slides/slide2.xml"  /><Relationship Id="rId5" Type="http://schemas.openxmlformats.org/officeDocument/2006/relationships/slide" Target="slides/slide3.xml"  /><Relationship Id="rId6" Type="http://schemas.openxmlformats.org/officeDocument/2006/relationships/slide" Target="slides/slide4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 lang="ko-KR" altLang="en-US"/>
            </a:pPr>
            <a:fld id="{160FF869-F99C-46AF-A65E-79326001AE36}" type="datetime1">
              <a:rPr lang="ko-KR" altLang="en-US"/>
              <a:pPr lvl="0">
                <a:defRPr lang="ko-KR" altLang="en-US"/>
              </a:pPr>
              <a:t>2023-08-05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 lang="ko-KR" altLang="en-US"/>
            </a:pPr>
            <a:r>
              <a:rPr lang="ko-KR" altLang="en-US"/>
              <a:t>마스터 텍스트 스타일을 편집하려면 클릭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두 번째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세 번째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네 번째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 번째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 lang="ko-KR" altLang="en-US"/>
            </a:pPr>
            <a:fld id="{C74867D7-6358-4EEE-8C04-E02CBD54523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1629821B-6DDC-985D-5F56-9A48429F43E3}"/>
              </a:ext>
            </a:extLst>
          </p:cNvPr>
          <p:cNvSpPr/>
          <p:nvPr userDrawn="1"/>
        </p:nvSpPr>
        <p:spPr>
          <a:xfrm>
            <a:off x="-70338" y="-82062"/>
            <a:ext cx="679939" cy="679939"/>
          </a:xfrm>
          <a:prstGeom prst="roundRect">
            <a:avLst/>
          </a:prstGeom>
          <a:solidFill>
            <a:srgbClr val="F1A0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CCBC5955-79EA-444D-FC28-D8F34ED30254}"/>
              </a:ext>
            </a:extLst>
          </p:cNvPr>
          <p:cNvCxnSpPr/>
          <p:nvPr userDrawn="1"/>
        </p:nvCxnSpPr>
        <p:spPr>
          <a:xfrm>
            <a:off x="0" y="808892"/>
            <a:ext cx="12192000" cy="0"/>
          </a:xfrm>
          <a:prstGeom prst="line">
            <a:avLst/>
          </a:prstGeom>
          <a:ln w="127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>
            <a:extLst>
              <a:ext uri="{FF2B5EF4-FFF2-40B4-BE49-F238E27FC236}">
                <a16:creationId xmlns:a16="http://schemas.microsoft.com/office/drawing/2014/main" id="{03DE4414-96E6-DDC1-55CD-01DEF0A3564F}"/>
              </a:ext>
            </a:extLst>
          </p:cNvPr>
          <p:cNvSpPr/>
          <p:nvPr userDrawn="1"/>
        </p:nvSpPr>
        <p:spPr>
          <a:xfrm>
            <a:off x="10415954" y="5445370"/>
            <a:ext cx="2010508" cy="2010508"/>
          </a:xfrm>
          <a:prstGeom prst="ellipse">
            <a:avLst/>
          </a:prstGeom>
          <a:solidFill>
            <a:srgbClr val="F1A09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238991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8622B14-271C-92D1-F86E-2850A4D8F7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830097-3650-4DE1-863A-5FDCEC1AC500}" type="datetimeFigureOut">
              <a:rPr lang="ko-KR" altLang="en-US" smtClean="0"/>
              <a:t>2023. 8. 4.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F155129-1741-88E1-1C2B-B1AC13A115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D94484A-E2A2-B099-C1E8-B5A355E39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CEF35A-8AB7-4C89-977E-B0B3EDCAF9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73883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F4F2F7-320F-1F4B-B97C-EC38A1B448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D8A566F-F6F1-85FE-2629-C2D62659F0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470A170-E121-42A5-B945-DE758AC500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49AEEE1-B76F-2071-8616-0B93DF51B7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830097-3650-4DE1-863A-5FDCEC1AC500}" type="datetimeFigureOut">
              <a:rPr lang="ko-KR" altLang="en-US" smtClean="0"/>
              <a:t>2023. 8. 4.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B59AD80-6BE6-BF10-3C8A-2DA58B14D7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5098B0C-D339-6BFE-9996-863C6B5156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CEF35A-8AB7-4C89-977E-B0B3EDCAF9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23360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8FAF14-E34A-6C70-CA72-F1EC7A0DB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EB46D87-3924-0299-35CB-782DEABE6C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64052EB-4563-F425-639C-E7777062CF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00D3A94-2B5F-ED86-4786-2489BC8D95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830097-3650-4DE1-863A-5FDCEC1AC500}" type="datetimeFigureOut">
              <a:rPr lang="ko-KR" altLang="en-US" smtClean="0"/>
              <a:t>2023. 8. 4.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FB38571-22A9-4132-40BB-E63D3A5B8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04A4F60-3ACF-8AAB-ECEC-C40F5E71C3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CEF35A-8AB7-4C89-977E-B0B3EDCAF9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629337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C688C6-A2A1-181D-09F9-D209BA6A4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0D02485-C5D7-F882-1534-310F900420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35F8892-E263-4801-1BEC-7F4AB280C0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830097-3650-4DE1-863A-5FDCEC1AC500}" type="datetimeFigureOut">
              <a:rPr lang="ko-KR" altLang="en-US" smtClean="0"/>
              <a:t>2023. 8. 4.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1C3AAF7-C04C-0E34-0905-9DC033FDB2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D53277D-0BAE-CD2B-175E-3958CBFC1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CEF35A-8AB7-4C89-977E-B0B3EDCAF9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30077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5906F0E-87D4-BDCA-6C91-43085E1B003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B27A03D-B7D3-7EDA-FE10-0B2D101EB2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9EC6083-DFA8-5F53-8491-6FEFD46D47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830097-3650-4DE1-863A-5FDCEC1AC500}" type="datetimeFigureOut">
              <a:rPr lang="ko-KR" altLang="en-US" smtClean="0"/>
              <a:t>2023. 8. 4.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1BDF310-B900-5648-47D1-1721F8FD70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5E38C4E-AAA1-03B1-4915-68CBAF127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CEF35A-8AB7-4C89-977E-B0B3EDCAF9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58357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1629821B-6DDC-985D-5F56-9A48429F43E3}"/>
              </a:ext>
            </a:extLst>
          </p:cNvPr>
          <p:cNvSpPr/>
          <p:nvPr userDrawn="1"/>
        </p:nvSpPr>
        <p:spPr>
          <a:xfrm>
            <a:off x="-70338" y="-82062"/>
            <a:ext cx="679939" cy="679939"/>
          </a:xfrm>
          <a:prstGeom prst="roundRect">
            <a:avLst/>
          </a:prstGeom>
          <a:solidFill>
            <a:srgbClr val="9FB7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1E197B9-A435-03F2-758C-1E26A6A2C2A2}"/>
              </a:ext>
            </a:extLst>
          </p:cNvPr>
          <p:cNvCxnSpPr/>
          <p:nvPr userDrawn="1"/>
        </p:nvCxnSpPr>
        <p:spPr>
          <a:xfrm>
            <a:off x="0" y="808892"/>
            <a:ext cx="12192000" cy="0"/>
          </a:xfrm>
          <a:prstGeom prst="line">
            <a:avLst/>
          </a:prstGeom>
          <a:ln w="127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타원 2">
            <a:extLst>
              <a:ext uri="{FF2B5EF4-FFF2-40B4-BE49-F238E27FC236}">
                <a16:creationId xmlns:a16="http://schemas.microsoft.com/office/drawing/2014/main" id="{EB94AD63-D6FA-C827-5598-0DBCEBF09268}"/>
              </a:ext>
            </a:extLst>
          </p:cNvPr>
          <p:cNvSpPr/>
          <p:nvPr userDrawn="1"/>
        </p:nvSpPr>
        <p:spPr>
          <a:xfrm>
            <a:off x="10415954" y="5445370"/>
            <a:ext cx="2010508" cy="2010508"/>
          </a:xfrm>
          <a:prstGeom prst="ellipse">
            <a:avLst/>
          </a:prstGeom>
          <a:solidFill>
            <a:srgbClr val="9FB7F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870859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1629821B-6DDC-985D-5F56-9A48429F43E3}"/>
              </a:ext>
            </a:extLst>
          </p:cNvPr>
          <p:cNvSpPr/>
          <p:nvPr userDrawn="1"/>
        </p:nvSpPr>
        <p:spPr>
          <a:xfrm>
            <a:off x="-70338" y="-82062"/>
            <a:ext cx="679939" cy="679939"/>
          </a:xfrm>
          <a:prstGeom prst="roundRect">
            <a:avLst/>
          </a:prstGeom>
          <a:solidFill>
            <a:srgbClr val="F5E2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C34CC90-1E0F-C65C-9E12-8B0774BD4C21}"/>
              </a:ext>
            </a:extLst>
          </p:cNvPr>
          <p:cNvCxnSpPr/>
          <p:nvPr userDrawn="1"/>
        </p:nvCxnSpPr>
        <p:spPr>
          <a:xfrm>
            <a:off x="0" y="808892"/>
            <a:ext cx="12192000" cy="0"/>
          </a:xfrm>
          <a:prstGeom prst="line">
            <a:avLst/>
          </a:prstGeom>
          <a:ln w="127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타원 5">
            <a:extLst>
              <a:ext uri="{FF2B5EF4-FFF2-40B4-BE49-F238E27FC236}">
                <a16:creationId xmlns:a16="http://schemas.microsoft.com/office/drawing/2014/main" id="{EDEDC485-82D7-BAC4-19A3-28F076BB894A}"/>
              </a:ext>
            </a:extLst>
          </p:cNvPr>
          <p:cNvSpPr/>
          <p:nvPr userDrawn="1"/>
        </p:nvSpPr>
        <p:spPr>
          <a:xfrm>
            <a:off x="10415954" y="5445370"/>
            <a:ext cx="2010508" cy="2010508"/>
          </a:xfrm>
          <a:prstGeom prst="ellipse">
            <a:avLst/>
          </a:prstGeom>
          <a:solidFill>
            <a:srgbClr val="F5E2A5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94556234"/>
      </p:ext>
    </p:extLst>
  </p:cSld>
  <p:clrMapOvr>
    <a:masterClrMapping/>
  </p:clrMapOvr>
</p:sldLayout>
</file>

<file path=ppt/slideLayouts/slideLayout4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1_2_제목 슬라이드" preserve="1" userDrawn="1">
  <p:cSld name="1_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사각형: 둥근 모서리 6"/>
          <p:cNvSpPr/>
          <p:nvPr userDrawn="1"/>
        </p:nvSpPr>
        <p:spPr>
          <a:xfrm>
            <a:off x="-70338" y="-82062"/>
            <a:ext cx="679939" cy="679939"/>
          </a:xfrm>
          <a:prstGeom prst="roundRect">
            <a:avLst>
              <a:gd name="adj" fmla="val 16667"/>
            </a:avLst>
          </a:prstGeom>
          <a:solidFill>
            <a:schemeClr val="accent4">
              <a:lumMod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schemeClr val="accent4">
                  <a:lumMod val="70000"/>
                </a:schemeClr>
              </a:solidFill>
            </a:endParaRPr>
          </a:p>
        </p:txBody>
      </p:sp>
      <p:cxnSp>
        <p:nvCxnSpPr>
          <p:cNvPr id="5" name="직선 연결선 4"/>
          <p:cNvCxnSpPr/>
          <p:nvPr userDrawn="1"/>
        </p:nvCxnSpPr>
        <p:spPr>
          <a:xfrm>
            <a:off x="0" y="808892"/>
            <a:ext cx="12192000" cy="0"/>
          </a:xfrm>
          <a:prstGeom prst="line">
            <a:avLst/>
          </a:prstGeom>
          <a:ln w="127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타원 5"/>
          <p:cNvSpPr/>
          <p:nvPr userDrawn="1"/>
        </p:nvSpPr>
        <p:spPr>
          <a:xfrm>
            <a:off x="10415954" y="5445370"/>
            <a:ext cx="2010508" cy="2010508"/>
          </a:xfrm>
          <a:prstGeom prst="ellipse">
            <a:avLst/>
          </a:prstGeom>
          <a:solidFill>
            <a:schemeClr val="accent4">
              <a:lumMod val="7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schemeClr val="accent4">
                  <a:lumMod val="70000"/>
                </a:schemeClr>
              </a:solidFill>
            </a:endParaRPr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EAA1B7-B55A-7D82-6224-5C5D21412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CC01D25-4702-45CA-30CB-68857D5BCD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F3D3A9C-E1ED-2441-B5D0-70588F108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830097-3650-4DE1-863A-5FDCEC1AC500}" type="datetimeFigureOut">
              <a:rPr lang="ko-KR" altLang="en-US" smtClean="0"/>
              <a:t>2023. 8. 4.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9010978-BE70-FA3E-9FDB-29B520D06A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51FF67B-B8AA-D94D-3F43-9471E21B7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CEF35A-8AB7-4C89-977E-B0B3EDCAF9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62089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14EEE2-C084-87DC-9C93-0FD3F9FEFF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D31A7FF-94A3-330C-66BB-1B3B4A0DD8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0D51EF2-2F4E-3256-FFF2-56D9F52327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830097-3650-4DE1-863A-5FDCEC1AC500}" type="datetimeFigureOut">
              <a:rPr lang="ko-KR" altLang="en-US" smtClean="0"/>
              <a:t>2023. 8. 4.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2FD07E-CDCC-5D8C-A4DE-E2A67241ED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9BD3EE6-01B8-B338-D5C1-F3C94B556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CEF35A-8AB7-4C89-977E-B0B3EDCAF9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77653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CE6FF3-3433-35AC-C962-846BB80B3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27067E5-922B-7D74-A467-8BAD7B296F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9B1AD83-CA9A-2C52-4CBF-277DEBD3B8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C6DB1BC-F59F-E2BA-45FE-F872823CB9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830097-3650-4DE1-863A-5FDCEC1AC500}" type="datetimeFigureOut">
              <a:rPr lang="ko-KR" altLang="en-US" smtClean="0"/>
              <a:t>2023. 8. 4.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871A494-310C-573A-3A8C-BE4D021342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99BEBCC-F057-EDAD-EE32-A1A279C74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CEF35A-8AB7-4C89-977E-B0B3EDCAF9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37101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992AD9-90AB-44CE-DFAF-93ACE1BC8D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3AB0724-4628-F853-D0EB-0A453773C1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A652427-C381-4310-7170-5F916D9C57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7658780-1F06-A955-C025-7879916DC6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15749A9-159E-98C5-B44E-13CC7EFB4BA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07396E6-3166-FFC2-8200-C77C369AD4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830097-3650-4DE1-863A-5FDCEC1AC500}" type="datetimeFigureOut">
              <a:rPr lang="ko-KR" altLang="en-US" smtClean="0"/>
              <a:t>2023. 8. 4.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4B0F129-7F2D-D9ED-94BB-F83C5E231D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2E4D882-8A15-D9A8-40CB-9C068D6243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CEF35A-8AB7-4C89-977E-B0B3EDCAF9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48210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EF4B02-6473-B9EF-08DE-8E5E0D011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679CEF8-8442-76E1-68DB-032167B29A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830097-3650-4DE1-863A-5FDCEC1AC500}" type="datetimeFigureOut">
              <a:rPr lang="ko-KR" altLang="en-US" smtClean="0"/>
              <a:t>2023. 8. 4.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1F9DC22-9274-740F-7AA0-4DB3F8250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2107366-B905-2ABC-43CE-F6738FB03D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CEF35A-8AB7-4C89-977E-B0B3EDCAF9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8395577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slideLayout" Target="../slideLayouts/slideLayout12.xml"  /><Relationship Id="rId13" Type="http://schemas.openxmlformats.org/officeDocument/2006/relationships/slideLayout" Target="../slideLayouts/slideLayout13.xml"  /><Relationship Id="rId14" Type="http://schemas.openxmlformats.org/officeDocument/2006/relationships/slideLayout" Target="../slideLayouts/slideLayout14.xml"  /><Relationship Id="rId15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Office 테마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 idx="0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 lang="ko-KR" altLang="en-US"/>
            </a:pPr>
            <a:r>
              <a:rPr lang="ko-KR" altLang="en-US"/>
              <a:t>마스터 텍스트 스타일을 편집하려면 클릭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두 번째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세 번째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네 번째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 번째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 lang="ko-KR" altLang="en-US"/>
            </a:pPr>
            <a:fld id="{E0830097-3650-4DE1-863A-5FDCEC1AC500}" type="datetime1">
              <a:rPr lang="ko-KR" altLang="en-US"/>
              <a:pPr lvl="0">
                <a:defRPr lang="ko-KR" altLang="en-US"/>
              </a:pPr>
              <a:t>2023-08-05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 lang="ko-KR" altLang="en-US"/>
            </a:pPr>
            <a:fld id="{42CEF35A-8AB7-4C89-977E-B0B3EDCAF901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  <p:sldLayoutId id="2147483677" r:id="rId14"/>
  </p:sldLayoutIdLst>
  <p:transition xmlns:mc="http://schemas.openxmlformats.org/markup-compatibility/2006" xmlns:hp="http://schemas.haansoft.com/office/presentation/8.0" mc:Ignorable="hp" hp:hslDur="50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0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.png"  /><Relationship Id="rId3" Type="http://schemas.openxmlformats.org/officeDocument/2006/relationships/image" Target="../media/image11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.png"  /><Relationship Id="rId3" Type="http://schemas.openxmlformats.org/officeDocument/2006/relationships/image" Target="../media/image13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.png"  /><Relationship Id="rId3" Type="http://schemas.openxmlformats.org/officeDocument/2006/relationships/image" Target="../media/image15.jpeg"  /><Relationship Id="rId4" Type="http://schemas.openxmlformats.org/officeDocument/2006/relationships/image" Target="../media/image16.jpeg"  /><Relationship Id="rId5" Type="http://schemas.openxmlformats.org/officeDocument/2006/relationships/image" Target="../media/image17.jpeg"  /><Relationship Id="rId6" Type="http://schemas.openxmlformats.org/officeDocument/2006/relationships/image" Target="../media/image18.jpe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9.png"  /><Relationship Id="rId3" Type="http://schemas.openxmlformats.org/officeDocument/2006/relationships/image" Target="../media/image20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1.png"  /><Relationship Id="rId3" Type="http://schemas.openxmlformats.org/officeDocument/2006/relationships/image" Target="../media/image22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3.png"  /><Relationship Id="rId3" Type="http://schemas.openxmlformats.org/officeDocument/2006/relationships/image" Target="../media/image24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25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26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27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28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0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29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30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31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32.png"  /><Relationship Id="rId3" Type="http://schemas.openxmlformats.org/officeDocument/2006/relationships/image" Target="../media/image33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9.xml"  /><Relationship Id="rId2" Type="http://schemas.openxmlformats.org/officeDocument/2006/relationships/image" Target="../media/image34.jpe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0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9.xml"  /><Relationship Id="rId2" Type="http://schemas.openxmlformats.org/officeDocument/2006/relationships/image" Target="../media/image3.jpe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.png"  /><Relationship Id="rId3" Type="http://schemas.openxmlformats.org/officeDocument/2006/relationships/image" Target="../media/image9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62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latin typeface="배달의민족 한나는 열한살"/>
              <a:ea typeface="배달의민족 한나는 열한살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0" y="-123988"/>
            <a:ext cx="12192000" cy="7077943"/>
          </a:xfrm>
          <a:prstGeom prst="rect">
            <a:avLst/>
          </a:prstGeom>
          <a:solidFill>
            <a:schemeClr val="tx1">
              <a:lumMod val="95000"/>
              <a:lumOff val="5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latin typeface="배달의민족 한나는 열한살"/>
              <a:ea typeface="배달의민족 한나는 열한살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608521" y="2768844"/>
            <a:ext cx="7109638" cy="1915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6000">
                <a:solidFill>
                  <a:schemeClr val="bg1"/>
                </a:solidFill>
                <a:latin typeface="배달의민족 한나는 열한살"/>
                <a:ea typeface="배달의민족 한나는 열한살"/>
              </a:rPr>
              <a:t>Big Data Job</a:t>
            </a:r>
            <a:endParaRPr lang="en-US" altLang="ko-KR" sz="6000">
              <a:solidFill>
                <a:schemeClr val="bg1"/>
              </a:solidFill>
              <a:latin typeface="배달의민족 한나는 열한살"/>
              <a:ea typeface="배달의민족 한나는 열한살"/>
            </a:endParaRPr>
          </a:p>
          <a:p>
            <a:pPr algn="ctr">
              <a:defRPr lang="ko-KR" altLang="en-US"/>
            </a:pPr>
            <a:r>
              <a:rPr lang="en-US" altLang="ko-KR" sz="6000">
                <a:solidFill>
                  <a:schemeClr val="bg1"/>
                </a:solidFill>
                <a:latin typeface="배달의민족 한나는 열한살"/>
                <a:ea typeface="배달의민족 한나는 열한살"/>
              </a:rPr>
              <a:t>Requirements</a:t>
            </a:r>
            <a:endParaRPr lang="ko-KR" altLang="en-US" sz="6000">
              <a:solidFill>
                <a:schemeClr val="bg1"/>
              </a:solidFill>
              <a:latin typeface="배달의민족 한나는 열한살"/>
              <a:ea typeface="배달의민족 한나는 열한살"/>
            </a:endParaRPr>
          </a:p>
        </p:txBody>
      </p:sp>
      <p:sp>
        <p:nvSpPr>
          <p:cNvPr id="7" name="타원 6"/>
          <p:cNvSpPr/>
          <p:nvPr/>
        </p:nvSpPr>
        <p:spPr>
          <a:xfrm>
            <a:off x="2932268" y="1148315"/>
            <a:ext cx="6462144" cy="6071111"/>
          </a:xfrm>
          <a:prstGeom prst="ellipse">
            <a:avLst/>
          </a:prstGeom>
          <a:noFill/>
          <a:ln w="3175">
            <a:solidFill>
              <a:schemeClr val="bg1">
                <a:lumMod val="9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latin typeface="배달의민족 한나는 열한살"/>
              <a:ea typeface="배달의민족 한나는 열한살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>
            <a:lum bright="70000" contrast="-70000"/>
          </a:blip>
          <a:stretch>
            <a:fillRect/>
          </a:stretch>
        </p:blipFill>
        <p:spPr>
          <a:xfrm>
            <a:off x="5124893" y="361427"/>
            <a:ext cx="1942214" cy="194221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4181" y="35446"/>
            <a:ext cx="610659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2800">
                <a:latin typeface="배달의민족 한나는 열한살"/>
                <a:ea typeface="배달의민족 한나는 열한살"/>
              </a:rPr>
              <a:t>02</a:t>
            </a:r>
            <a:endParaRPr lang="ko-KR" altLang="en-US" sz="2800">
              <a:latin typeface="배달의민족 한나는 열한살"/>
              <a:ea typeface="배달의민족 한나는 열한살"/>
            </a:endParaRPr>
          </a:p>
        </p:txBody>
      </p:sp>
      <p:cxnSp>
        <p:nvCxnSpPr>
          <p:cNvPr id="30" name="직선 연결선 29"/>
          <p:cNvCxnSpPr/>
          <p:nvPr/>
        </p:nvCxnSpPr>
        <p:spPr>
          <a:xfrm>
            <a:off x="6066575" y="1531490"/>
            <a:ext cx="0" cy="2643554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767667" y="4520951"/>
            <a:ext cx="5059187" cy="17350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 lang="ko-KR" altLang="en-US"/>
            </a:pPr>
            <a:r>
              <a:rPr lang="ko-KR" altLang="en-US" sz="2400">
                <a:solidFill>
                  <a:schemeClr val="tx2"/>
                </a:solidFill>
                <a:latin typeface="배달의민족 한나는 열한살"/>
                <a:ea typeface="배달의민족 한나는 열한살"/>
              </a:rPr>
              <a:t>연도별로 응시자 수 상승</a:t>
            </a:r>
            <a:endParaRPr lang="ko-KR" altLang="en-US" sz="2400">
              <a:solidFill>
                <a:schemeClr val="tx2"/>
              </a:solidFill>
              <a:latin typeface="배달의민족 한나는 열한살"/>
              <a:ea typeface="배달의민족 한나는 열한살"/>
            </a:endParaRPr>
          </a:p>
          <a:p>
            <a:pPr algn="ctr">
              <a:lnSpc>
                <a:spcPct val="150000"/>
              </a:lnSpc>
              <a:defRPr lang="ko-KR" altLang="en-US"/>
            </a:pPr>
            <a:r>
              <a:rPr lang="en-US" altLang="ko-KR" sz="2400">
                <a:solidFill>
                  <a:schemeClr val="tx2"/>
                </a:solidFill>
                <a:latin typeface="배달의민족 한나는 열한살"/>
                <a:ea typeface="배달의민족 한나는 열한살"/>
              </a:rPr>
              <a:t>2022</a:t>
            </a:r>
            <a:r>
              <a:rPr lang="ko-KR" altLang="en-US" sz="2400">
                <a:solidFill>
                  <a:schemeClr val="tx2"/>
                </a:solidFill>
                <a:latin typeface="배달의민족 한나는 열한살"/>
                <a:ea typeface="배달의민족 한나는 열한살"/>
              </a:rPr>
              <a:t>년 기준 </a:t>
            </a:r>
            <a:r>
              <a:rPr lang="en-US" altLang="ko-KR" sz="2400">
                <a:solidFill>
                  <a:srgbClr val="f1a097"/>
                </a:solidFill>
                <a:latin typeface="배달의민족 한나는 열한살"/>
                <a:ea typeface="배달의민족 한나는 열한살"/>
              </a:rPr>
              <a:t>32474</a:t>
            </a:r>
            <a:r>
              <a:rPr lang="ko-KR" altLang="en-US" sz="2400">
                <a:solidFill>
                  <a:srgbClr val="f1a097"/>
                </a:solidFill>
                <a:latin typeface="배달의민족 한나는 열한살"/>
                <a:ea typeface="배달의민족 한나는 열한살"/>
              </a:rPr>
              <a:t>명</a:t>
            </a:r>
            <a:r>
              <a:rPr lang="ko-KR" altLang="en-US" sz="2400">
                <a:latin typeface="배달의민족 한나는 열한살"/>
                <a:ea typeface="배달의민족 한나는 열한살"/>
              </a:rPr>
              <a:t> </a:t>
            </a:r>
            <a:r>
              <a:rPr lang="ko-KR" altLang="en-US" sz="2400">
                <a:solidFill>
                  <a:schemeClr val="tx2"/>
                </a:solidFill>
                <a:latin typeface="배달의민족 한나는 열한살"/>
                <a:ea typeface="배달의민족 한나는 열한살"/>
              </a:rPr>
              <a:t>응시</a:t>
            </a:r>
            <a:endParaRPr lang="ko-KR" altLang="en-US" sz="2400">
              <a:solidFill>
                <a:schemeClr val="tx2"/>
              </a:solidFill>
              <a:latin typeface="배달의민족 한나는 열한살"/>
              <a:ea typeface="배달의민족 한나는 열한살"/>
            </a:endParaRPr>
          </a:p>
          <a:p>
            <a:pPr algn="ctr">
              <a:lnSpc>
                <a:spcPct val="150000"/>
              </a:lnSpc>
              <a:defRPr lang="ko-KR" altLang="en-US"/>
            </a:pPr>
            <a:r>
              <a:rPr lang="ko-KR" altLang="en-US" sz="2400">
                <a:solidFill>
                  <a:schemeClr val="tx2"/>
                </a:solidFill>
                <a:latin typeface="배달의민족 한나는 열한살"/>
                <a:ea typeface="배달의민족 한나는 열한살"/>
              </a:rPr>
              <a:t>전문가 과정인 </a:t>
            </a:r>
            <a:r>
              <a:rPr lang="en-US" altLang="ko-KR" sz="2400">
                <a:solidFill>
                  <a:srgbClr val="f1a097"/>
                </a:solidFill>
                <a:latin typeface="배달의민족 한나는 열한살"/>
                <a:ea typeface="배달의민족 한나는 열한살"/>
              </a:rPr>
              <a:t>SQLP</a:t>
            </a:r>
            <a:r>
              <a:rPr lang="ko-KR" altLang="en-US" sz="2400">
                <a:solidFill>
                  <a:srgbClr val="f1a097"/>
                </a:solidFill>
                <a:latin typeface="배달의민족 한나는 열한살"/>
                <a:ea typeface="배달의민족 한나는 열한살"/>
              </a:rPr>
              <a:t>보다 응시자수 多</a:t>
            </a:r>
            <a:endParaRPr lang="ko-KR" altLang="en-US" sz="2400">
              <a:solidFill>
                <a:srgbClr val="f1a097"/>
              </a:solidFill>
              <a:latin typeface="배달의민족 한나는 열한살"/>
              <a:ea typeface="배달의민족 한나는 열한살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7340697" y="4520951"/>
            <a:ext cx="3557953" cy="11826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 lang="ko-KR" altLang="en-US"/>
            </a:pPr>
            <a:r>
              <a:rPr lang="ko-KR" altLang="en-US" sz="2400">
                <a:solidFill>
                  <a:schemeClr val="tx2"/>
                </a:solidFill>
                <a:latin typeface="배달의민족 한나는 열한살"/>
                <a:ea typeface="배달의민족 한나는 열한살"/>
              </a:rPr>
              <a:t>연도별로 응시자 수 상승</a:t>
            </a:r>
            <a:endParaRPr lang="ko-KR" altLang="en-US" sz="2400">
              <a:solidFill>
                <a:schemeClr val="tx2"/>
              </a:solidFill>
              <a:latin typeface="배달의민족 한나는 열한살"/>
              <a:ea typeface="배달의민족 한나는 열한살"/>
            </a:endParaRPr>
          </a:p>
          <a:p>
            <a:pPr algn="ctr">
              <a:lnSpc>
                <a:spcPct val="150000"/>
              </a:lnSpc>
              <a:defRPr lang="ko-KR" altLang="en-US"/>
            </a:pPr>
            <a:r>
              <a:rPr lang="en-US" altLang="ko-KR" sz="2400">
                <a:solidFill>
                  <a:schemeClr val="tx2"/>
                </a:solidFill>
                <a:latin typeface="배달의민족 한나는 열한살"/>
                <a:ea typeface="배달의민족 한나는 열한살"/>
              </a:rPr>
              <a:t>2022</a:t>
            </a:r>
            <a:r>
              <a:rPr lang="ko-KR" altLang="en-US" sz="2400">
                <a:solidFill>
                  <a:schemeClr val="tx2"/>
                </a:solidFill>
                <a:latin typeface="배달의민족 한나는 열한살"/>
                <a:ea typeface="배달의민족 한나는 열한살"/>
              </a:rPr>
              <a:t>년 기준 </a:t>
            </a:r>
            <a:r>
              <a:rPr lang="en-US" altLang="ko-KR" sz="2400">
                <a:solidFill>
                  <a:srgbClr val="f1a097"/>
                </a:solidFill>
                <a:latin typeface="배달의민족 한나는 열한살"/>
                <a:ea typeface="배달의민족 한나는 열한살"/>
              </a:rPr>
              <a:t>629</a:t>
            </a:r>
            <a:r>
              <a:rPr lang="ko-KR" altLang="en-US" sz="2400">
                <a:solidFill>
                  <a:srgbClr val="f1a097"/>
                </a:solidFill>
                <a:latin typeface="배달의민족 한나는 열한살"/>
                <a:ea typeface="배달의민족 한나는 열한살"/>
              </a:rPr>
              <a:t>명 </a:t>
            </a:r>
            <a:r>
              <a:rPr lang="ko-KR" altLang="en-US" sz="2400">
                <a:solidFill>
                  <a:schemeClr val="tx2"/>
                </a:solidFill>
                <a:latin typeface="배달의민족 한나는 열한살"/>
                <a:ea typeface="배달의민족 한나는 열한살"/>
              </a:rPr>
              <a:t>응시</a:t>
            </a:r>
            <a:endParaRPr lang="en-US" altLang="ko-KR" sz="2400">
              <a:solidFill>
                <a:schemeClr val="tx2"/>
              </a:solidFill>
              <a:latin typeface="배달의민족 한나는 열한살"/>
              <a:ea typeface="배달의민족 한나는 열한살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01750" y="1334756"/>
            <a:ext cx="4657056" cy="321144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696128" y="1367722"/>
            <a:ext cx="4666472" cy="317847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098021" y="6656088"/>
            <a:ext cx="2075448" cy="1904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700">
                <a:solidFill>
                  <a:schemeClr val="accent3"/>
                </a:solidFill>
                <a:latin typeface="배달의민족 한나는 열한살"/>
                <a:ea typeface="배달의민족 한나는 열한살"/>
              </a:rPr>
              <a:t>출처</a:t>
            </a:r>
            <a:r>
              <a:rPr lang="en-US" altLang="ko-KR" sz="700">
                <a:solidFill>
                  <a:schemeClr val="accent3"/>
                </a:solidFill>
                <a:latin typeface="배달의민족 한나는 열한살"/>
                <a:ea typeface="배달의민족 한나는 열한살"/>
              </a:rPr>
              <a:t>:https://allaboutwealth.tistory.com/413</a:t>
            </a:r>
            <a:endParaRPr lang="ko-KR" altLang="en-US" sz="700">
              <a:solidFill>
                <a:schemeClr val="accent3"/>
              </a:solidFill>
              <a:latin typeface="배달의민족 한나는 열한살"/>
              <a:ea typeface="배달의민족 한나는 열한살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119675" y="6626560"/>
            <a:ext cx="2075448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700">
                <a:solidFill>
                  <a:schemeClr val="accent3"/>
                </a:solidFill>
                <a:latin typeface="배달의민족 한나는 열한살"/>
                <a:ea typeface="배달의민족 한나는 열한살"/>
              </a:rPr>
              <a:t>출처</a:t>
            </a:r>
            <a:r>
              <a:rPr lang="en-US" altLang="ko-KR" sz="700">
                <a:solidFill>
                  <a:schemeClr val="accent3"/>
                </a:solidFill>
                <a:latin typeface="배달의민족 한나는 열한살"/>
                <a:ea typeface="배달의민족 한나는 열한살"/>
              </a:rPr>
              <a:t>:https://allaboutwealth.tistory.com/413</a:t>
            </a:r>
            <a:endParaRPr lang="ko-KR" altLang="en-US" sz="700">
              <a:solidFill>
                <a:schemeClr val="accent3"/>
              </a:solidFill>
              <a:latin typeface="배달의민족 한나는 열한살"/>
              <a:ea typeface="배달의민족 한나는 열한살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01750" y="297056"/>
            <a:ext cx="3390190" cy="56781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3200">
                <a:solidFill>
                  <a:srgbClr val="002060"/>
                </a:solidFill>
                <a:latin typeface="배달의민족 한나는 열한살"/>
                <a:ea typeface="배달의민족 한나는 열한살"/>
              </a:rPr>
              <a:t>취업준비요건</a:t>
            </a:r>
            <a:r>
              <a:rPr lang="en-US" altLang="ko-KR" sz="3200">
                <a:solidFill>
                  <a:srgbClr val="002060"/>
                </a:solidFill>
                <a:latin typeface="배달의민족 한나는 열한살"/>
                <a:ea typeface="배달의민족 한나는 열한살"/>
              </a:rPr>
              <a:t>-</a:t>
            </a:r>
            <a:r>
              <a:rPr lang="ko-KR" altLang="en-US" sz="3200">
                <a:solidFill>
                  <a:srgbClr val="002060"/>
                </a:solidFill>
                <a:latin typeface="배달의민족 한나는 열한살"/>
                <a:ea typeface="배달의민족 한나는 열한살"/>
              </a:rPr>
              <a:t>자격증</a:t>
            </a:r>
            <a:endParaRPr lang="ko-KR" altLang="en-US" sz="3200">
              <a:solidFill>
                <a:srgbClr val="002060"/>
              </a:solidFill>
              <a:latin typeface="배달의민족 한나는 열한살"/>
              <a:ea typeface="배달의민족 한나는 열한살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4181" y="35446"/>
            <a:ext cx="610659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2800">
                <a:latin typeface="배달의민족 한나는 열한살"/>
                <a:ea typeface="배달의민족 한나는 열한살"/>
              </a:rPr>
              <a:t>02</a:t>
            </a:r>
            <a:endParaRPr lang="ko-KR" altLang="en-US" sz="2800">
              <a:latin typeface="배달의민족 한나는 열한살"/>
              <a:ea typeface="배달의민족 한나는 열한살"/>
            </a:endParaRPr>
          </a:p>
        </p:txBody>
      </p:sp>
      <p:cxnSp>
        <p:nvCxnSpPr>
          <p:cNvPr id="30" name="직선 연결선 29"/>
          <p:cNvCxnSpPr/>
          <p:nvPr/>
        </p:nvCxnSpPr>
        <p:spPr>
          <a:xfrm>
            <a:off x="6010130" y="1497623"/>
            <a:ext cx="0" cy="2643554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581400" y="4422018"/>
            <a:ext cx="4805135" cy="17387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 lang="ko-KR" altLang="en-US"/>
            </a:pPr>
            <a:r>
              <a:rPr lang="ko-KR" altLang="en-US" sz="2400">
                <a:solidFill>
                  <a:schemeClr val="tx2"/>
                </a:solidFill>
                <a:latin typeface="배달의민족 한나는 열한살"/>
                <a:ea typeface="배달의민족 한나는 열한살"/>
              </a:rPr>
              <a:t>연도별로 응시자 수 상승</a:t>
            </a:r>
            <a:endParaRPr lang="ko-KR" altLang="en-US" sz="2400">
              <a:solidFill>
                <a:schemeClr val="tx2"/>
              </a:solidFill>
              <a:latin typeface="배달의민족 한나는 열한살"/>
              <a:ea typeface="배달의민족 한나는 열한살"/>
            </a:endParaRPr>
          </a:p>
          <a:p>
            <a:pPr algn="ctr">
              <a:lnSpc>
                <a:spcPct val="150000"/>
              </a:lnSpc>
              <a:defRPr lang="ko-KR" altLang="en-US"/>
            </a:pPr>
            <a:r>
              <a:rPr lang="en-US" altLang="ko-KR" sz="2400">
                <a:solidFill>
                  <a:schemeClr val="tx2"/>
                </a:solidFill>
                <a:latin typeface="배달의민족 한나는 열한살"/>
                <a:ea typeface="배달의민족 한나는 열한살"/>
              </a:rPr>
              <a:t>2022</a:t>
            </a:r>
            <a:r>
              <a:rPr lang="ko-KR" altLang="en-US" sz="2400">
                <a:solidFill>
                  <a:schemeClr val="tx2"/>
                </a:solidFill>
                <a:latin typeface="배달의민족 한나는 열한살"/>
                <a:ea typeface="배달의민족 한나는 열한살"/>
              </a:rPr>
              <a:t>년 기준 </a:t>
            </a:r>
            <a:r>
              <a:rPr lang="en-US" altLang="ko-KR" sz="2400">
                <a:solidFill>
                  <a:srgbClr val="f1a097"/>
                </a:solidFill>
                <a:latin typeface="배달의민족 한나는 열한살"/>
                <a:ea typeface="배달의민족 한나는 열한살"/>
              </a:rPr>
              <a:t>10999</a:t>
            </a:r>
            <a:r>
              <a:rPr lang="ko-KR" altLang="en-US" sz="2400">
                <a:solidFill>
                  <a:srgbClr val="f1a097"/>
                </a:solidFill>
                <a:latin typeface="배달의민족 한나는 열한살"/>
                <a:ea typeface="배달의민족 한나는 열한살"/>
              </a:rPr>
              <a:t>명</a:t>
            </a:r>
            <a:r>
              <a:rPr lang="ko-KR" altLang="en-US" sz="2400">
                <a:latin typeface="배달의민족 한나는 열한살"/>
                <a:ea typeface="배달의민족 한나는 열한살"/>
              </a:rPr>
              <a:t> </a:t>
            </a:r>
            <a:r>
              <a:rPr lang="ko-KR" altLang="en-US" sz="2400">
                <a:solidFill>
                  <a:schemeClr val="tx2"/>
                </a:solidFill>
                <a:latin typeface="배달의민족 한나는 열한살"/>
                <a:ea typeface="배달의민족 한나는 열한살"/>
              </a:rPr>
              <a:t>응시</a:t>
            </a:r>
            <a:endParaRPr lang="ko-KR" altLang="en-US" sz="2400">
              <a:solidFill>
                <a:schemeClr val="tx2"/>
              </a:solidFill>
              <a:latin typeface="배달의민족 한나는 열한살"/>
              <a:ea typeface="배달의민족 한나는 열한살"/>
            </a:endParaRPr>
          </a:p>
          <a:p>
            <a:pPr algn="ctr">
              <a:lnSpc>
                <a:spcPct val="150000"/>
              </a:lnSpc>
              <a:defRPr lang="ko-KR" altLang="en-US"/>
            </a:pPr>
            <a:r>
              <a:rPr lang="ko-KR" altLang="en-US" sz="2400">
                <a:solidFill>
                  <a:schemeClr val="tx2"/>
                </a:solidFill>
                <a:latin typeface="배달의민족 한나는 열한살"/>
                <a:ea typeface="배달의민족 한나는 열한살"/>
              </a:rPr>
              <a:t>작년보다 </a:t>
            </a:r>
            <a:r>
              <a:rPr lang="en-US" altLang="ko-KR" sz="2400">
                <a:solidFill>
                  <a:schemeClr val="tx2"/>
                </a:solidFill>
                <a:latin typeface="배달의민족 한나는 열한살"/>
                <a:ea typeface="배달의민족 한나는 열한살"/>
              </a:rPr>
              <a:t>4000</a:t>
            </a:r>
            <a:r>
              <a:rPr lang="ko-KR" altLang="en-US" sz="2400">
                <a:solidFill>
                  <a:schemeClr val="tx2"/>
                </a:solidFill>
                <a:latin typeface="배달의민족 한나는 열한살"/>
                <a:ea typeface="배달의민족 한나는 열한살"/>
              </a:rPr>
              <a:t>명 가량 응시자수 감소</a:t>
            </a:r>
            <a:endParaRPr lang="en-US" altLang="ko-KR" sz="2400">
              <a:solidFill>
                <a:schemeClr val="tx2"/>
              </a:solidFill>
              <a:latin typeface="배달의민족 한나는 열한살"/>
              <a:ea typeface="배달의민족 한나는 열한살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6010129" y="4386438"/>
            <a:ext cx="5973493" cy="17362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 lang="ko-KR" altLang="en-US"/>
            </a:pPr>
            <a:r>
              <a:rPr lang="ko-KR" altLang="en-US" sz="2400">
                <a:solidFill>
                  <a:schemeClr val="tx2"/>
                </a:solidFill>
                <a:latin typeface="배달의민족 한나는 열한살"/>
                <a:ea typeface="배달의민족 한나는 열한살"/>
              </a:rPr>
              <a:t>연도별로 응시자 수 상승</a:t>
            </a:r>
            <a:endParaRPr lang="ko-KR" altLang="en-US" sz="2400">
              <a:solidFill>
                <a:schemeClr val="tx2"/>
              </a:solidFill>
              <a:latin typeface="배달의민족 한나는 열한살"/>
              <a:ea typeface="배달의민족 한나는 열한살"/>
            </a:endParaRPr>
          </a:p>
          <a:p>
            <a:pPr algn="ctr">
              <a:lnSpc>
                <a:spcPct val="150000"/>
              </a:lnSpc>
              <a:defRPr lang="ko-KR" altLang="en-US"/>
            </a:pPr>
            <a:r>
              <a:rPr lang="en-US" altLang="ko-KR" sz="2400">
                <a:solidFill>
                  <a:schemeClr val="tx2"/>
                </a:solidFill>
                <a:latin typeface="배달의민족 한나는 열한살"/>
                <a:ea typeface="배달의민족 한나는 열한살"/>
              </a:rPr>
              <a:t>2022</a:t>
            </a:r>
            <a:r>
              <a:rPr lang="ko-KR" altLang="en-US" sz="2400">
                <a:solidFill>
                  <a:schemeClr val="tx2"/>
                </a:solidFill>
                <a:latin typeface="배달의민족 한나는 열한살"/>
                <a:ea typeface="배달의민족 한나는 열한살"/>
              </a:rPr>
              <a:t>년 기준 </a:t>
            </a:r>
            <a:r>
              <a:rPr lang="en-US" altLang="ko-KR" sz="2400">
                <a:solidFill>
                  <a:srgbClr val="f1a097"/>
                </a:solidFill>
                <a:latin typeface="배달의민족 한나는 열한살"/>
                <a:ea typeface="배달의민족 한나는 열한살"/>
              </a:rPr>
              <a:t>53307</a:t>
            </a:r>
            <a:r>
              <a:rPr lang="ko-KR" altLang="en-US" sz="2400">
                <a:solidFill>
                  <a:srgbClr val="f1a097"/>
                </a:solidFill>
                <a:latin typeface="배달의민족 한나는 열한살"/>
                <a:ea typeface="배달의민족 한나는 열한살"/>
              </a:rPr>
              <a:t>명 </a:t>
            </a:r>
            <a:r>
              <a:rPr lang="ko-KR" altLang="en-US" sz="2400">
                <a:solidFill>
                  <a:schemeClr val="tx2"/>
                </a:solidFill>
                <a:latin typeface="배달의민족 한나는 열한살"/>
                <a:ea typeface="배달의민족 한나는 열한살"/>
              </a:rPr>
              <a:t>응시</a:t>
            </a:r>
            <a:endParaRPr lang="ko-KR" altLang="en-US" sz="2400">
              <a:solidFill>
                <a:schemeClr val="tx2"/>
              </a:solidFill>
              <a:latin typeface="배달의민족 한나는 열한살"/>
              <a:ea typeface="배달의민족 한나는 열한살"/>
            </a:endParaRPr>
          </a:p>
          <a:p>
            <a:pPr algn="ctr">
              <a:lnSpc>
                <a:spcPct val="150000"/>
              </a:lnSpc>
              <a:defRPr lang="ko-KR" altLang="en-US"/>
            </a:pPr>
            <a:r>
              <a:rPr lang="ko-KR" altLang="en-US" sz="2400">
                <a:solidFill>
                  <a:schemeClr val="tx2"/>
                </a:solidFill>
                <a:latin typeface="배달의민족 한나는 열한살"/>
                <a:ea typeface="배달의민족 한나는 열한살"/>
              </a:rPr>
              <a:t>데이터 관련 자격증 중</a:t>
            </a:r>
            <a:r>
              <a:rPr lang="ko-KR" altLang="en-US" sz="2400">
                <a:latin typeface="배달의민족 한나는 열한살"/>
                <a:ea typeface="배달의민족 한나는 열한살"/>
              </a:rPr>
              <a:t> </a:t>
            </a:r>
            <a:r>
              <a:rPr lang="ko-KR" altLang="en-US" sz="2400">
                <a:solidFill>
                  <a:srgbClr val="f1a097"/>
                </a:solidFill>
                <a:latin typeface="배달의민족 한나는 열한살"/>
                <a:ea typeface="배달의민족 한나는 열한살"/>
              </a:rPr>
              <a:t>가장 많은 응시자 수 </a:t>
            </a:r>
            <a:r>
              <a:rPr lang="ko-KR" altLang="en-US" sz="2400">
                <a:solidFill>
                  <a:schemeClr val="tx2"/>
                </a:solidFill>
                <a:latin typeface="배달의민족 한나는 열한살"/>
                <a:ea typeface="배달의민족 한나는 열한살"/>
              </a:rPr>
              <a:t>기록</a:t>
            </a:r>
            <a:endParaRPr lang="en-US" altLang="ko-KR" sz="2400">
              <a:solidFill>
                <a:schemeClr val="tx2"/>
              </a:solidFill>
              <a:latin typeface="배달의민족 한나는 열한살"/>
              <a:ea typeface="배달의민족 한나는 열한살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80297" y="1347916"/>
            <a:ext cx="5007342" cy="3138932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558390" y="1347916"/>
            <a:ext cx="4941948" cy="318564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742402" y="6550222"/>
            <a:ext cx="2075448" cy="2963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700">
                <a:solidFill>
                  <a:schemeClr val="accent3"/>
                </a:solidFill>
                <a:latin typeface="배달의민족 한나는 열한살"/>
                <a:ea typeface="배달의민족 한나는 열한살"/>
              </a:rPr>
              <a:t>출처</a:t>
            </a:r>
            <a:r>
              <a:rPr lang="en-US" altLang="ko-KR" sz="700">
                <a:solidFill>
                  <a:schemeClr val="accent3"/>
                </a:solidFill>
                <a:latin typeface="배달의민족 한나는 열한살"/>
                <a:ea typeface="배달의민족 한나는 열한살"/>
              </a:rPr>
              <a:t>:http://sa.stat.or.kr/itd/sfcYelrStat.</a:t>
            </a:r>
            <a:endParaRPr lang="en-US" altLang="ko-KR" sz="700">
              <a:solidFill>
                <a:schemeClr val="accent3"/>
              </a:solidFill>
              <a:latin typeface="배달의민족 한나는 열한살"/>
              <a:ea typeface="배달의민족 한나는 열한살"/>
            </a:endParaRPr>
          </a:p>
          <a:p>
            <a:pPr lvl="0">
              <a:defRPr lang="ko-KR" altLang="en-US"/>
            </a:pPr>
            <a:r>
              <a:rPr lang="en-US" altLang="ko-KR" sz="700">
                <a:solidFill>
                  <a:schemeClr val="accent3"/>
                </a:solidFill>
                <a:latin typeface="배달의민족 한나는 열한살"/>
                <a:ea typeface="배달의민족 한나는 열한살"/>
              </a:rPr>
              <a:t>html?boardDiv=9</a:t>
            </a:r>
            <a:endParaRPr lang="ko-KR" altLang="en-US" sz="700">
              <a:solidFill>
                <a:schemeClr val="accent3"/>
              </a:solidFill>
              <a:latin typeface="배달의민족 한나는 열한살"/>
              <a:ea typeface="배달의민족 한나는 열한살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882609" y="6550223"/>
            <a:ext cx="2075448" cy="2963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700">
                <a:solidFill>
                  <a:schemeClr val="accent3"/>
                </a:solidFill>
                <a:latin typeface="배달의민족 한나는 열한살"/>
                <a:ea typeface="배달의민족 한나는 열한살"/>
              </a:rPr>
              <a:t>출처</a:t>
            </a:r>
            <a:r>
              <a:rPr lang="en-US" altLang="ko-KR" sz="700">
                <a:solidFill>
                  <a:schemeClr val="accent3"/>
                </a:solidFill>
                <a:latin typeface="배달의민족 한나는 열한살"/>
                <a:ea typeface="배달의민족 한나는 열한살"/>
              </a:rPr>
              <a:t>:https://www.q-net.or.kr/crf005.do?id=crf00505&amp;jmCd=1320</a:t>
            </a:r>
            <a:endParaRPr lang="ko-KR" altLang="en-US" sz="700">
              <a:solidFill>
                <a:schemeClr val="accent3"/>
              </a:solidFill>
              <a:latin typeface="배달의민족 한나는 열한살"/>
              <a:ea typeface="배달의민족 한나는 열한살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01750" y="297056"/>
            <a:ext cx="3390190" cy="56781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3200">
                <a:solidFill>
                  <a:srgbClr val="002060"/>
                </a:solidFill>
                <a:latin typeface="배달의민족 한나는 열한살"/>
                <a:ea typeface="배달의민족 한나는 열한살"/>
              </a:rPr>
              <a:t>취업준비요건</a:t>
            </a:r>
            <a:r>
              <a:rPr lang="en-US" altLang="ko-KR" sz="3200">
                <a:solidFill>
                  <a:srgbClr val="002060"/>
                </a:solidFill>
                <a:latin typeface="배달의민족 한나는 열한살"/>
                <a:ea typeface="배달의민족 한나는 열한살"/>
              </a:rPr>
              <a:t>-</a:t>
            </a:r>
            <a:r>
              <a:rPr lang="ko-KR" altLang="en-US" sz="3200">
                <a:solidFill>
                  <a:srgbClr val="002060"/>
                </a:solidFill>
                <a:latin typeface="배달의민족 한나는 열한살"/>
                <a:ea typeface="배달의민족 한나는 열한살"/>
              </a:rPr>
              <a:t>자격증</a:t>
            </a:r>
            <a:endParaRPr lang="ko-KR" altLang="en-US" sz="3200">
              <a:solidFill>
                <a:srgbClr val="002060"/>
              </a:solidFill>
              <a:latin typeface="배달의민족 한나는 열한살"/>
              <a:ea typeface="배달의민족 한나는 열한살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4181" y="35446"/>
            <a:ext cx="610659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2800">
                <a:latin typeface="배달의민족 한나는 열한살"/>
                <a:ea typeface="배달의민족 한나는 열한살"/>
              </a:rPr>
              <a:t>02</a:t>
            </a:r>
            <a:endParaRPr lang="ko-KR" altLang="en-US" sz="2800">
              <a:latin typeface="배달의민족 한나는 열한살"/>
              <a:ea typeface="배달의민족 한나는 열한살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879489" y="2017202"/>
            <a:ext cx="3881188" cy="3104950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5722723" y="4288239"/>
            <a:ext cx="1505672" cy="343030"/>
          </a:xfrm>
          <a:prstGeom prst="ellipse">
            <a:avLst/>
          </a:prstGeom>
          <a:noFill/>
          <a:ln w="19050">
            <a:solidFill>
              <a:srgbClr val="f1a0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latin typeface="배달의민족 한나는 열한살"/>
              <a:ea typeface="배달의민족 한나는 열한살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4296275" y="4220207"/>
            <a:ext cx="894166" cy="411062"/>
          </a:xfrm>
          <a:prstGeom prst="ellipse">
            <a:avLst/>
          </a:prstGeom>
          <a:noFill/>
          <a:ln w="19050">
            <a:solidFill>
              <a:srgbClr val="f1a0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latin typeface="배달의민족 한나는 열한살"/>
              <a:ea typeface="배달의민족 한나는 열한살"/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5661642" y="3256238"/>
            <a:ext cx="1548650" cy="541118"/>
          </a:xfrm>
          <a:prstGeom prst="ellipse">
            <a:avLst/>
          </a:prstGeom>
          <a:noFill/>
          <a:ln w="19050">
            <a:solidFill>
              <a:srgbClr val="f1a0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latin typeface="배달의민족 한나는 열한살"/>
              <a:ea typeface="배달의민족 한나는 열한살"/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5236027" y="3563815"/>
            <a:ext cx="2114341" cy="1239623"/>
          </a:xfrm>
          <a:prstGeom prst="ellipse">
            <a:avLst/>
          </a:prstGeom>
          <a:noFill/>
          <a:ln w="19050">
            <a:solidFill>
              <a:srgbClr val="f1a0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latin typeface="배달의민족 한나는 열한살"/>
              <a:ea typeface="배달의민족 한나는 열한살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66630" y="1771019"/>
            <a:ext cx="914648" cy="1250780"/>
          </a:xfrm>
          <a:prstGeom prst="rect">
            <a:avLst/>
          </a:prstGeom>
        </p:spPr>
      </p:pic>
      <p:sp>
        <p:nvSpPr>
          <p:cNvPr id="16" name="사각형: 둥근 모서리 15"/>
          <p:cNvSpPr/>
          <p:nvPr/>
        </p:nvSpPr>
        <p:spPr>
          <a:xfrm>
            <a:off x="416169" y="1594338"/>
            <a:ext cx="3217985" cy="1559170"/>
          </a:xfrm>
          <a:prstGeom prst="roundRect">
            <a:avLst>
              <a:gd name="adj" fmla="val 16667"/>
            </a:avLst>
          </a:prstGeom>
          <a:noFill/>
          <a:ln>
            <a:solidFill>
              <a:srgbClr val="9fb7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latin typeface="배달의민족 한나는 열한살"/>
              <a:ea typeface="배달의민족 한나는 열한살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738470" y="1753125"/>
            <a:ext cx="1850014" cy="14072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 lang="ko-KR" altLang="en-US"/>
            </a:pPr>
            <a:r>
              <a:rPr lang="ko-KR" altLang="en-US" sz="1400">
                <a:solidFill>
                  <a:schemeClr val="tx2"/>
                </a:solidFill>
                <a:latin typeface="배달의민족 한나는 열한살"/>
                <a:ea typeface="배달의민족 한나는 열한살"/>
              </a:rPr>
              <a:t>합격기준 </a:t>
            </a:r>
            <a:r>
              <a:rPr lang="en-US" altLang="ko-KR" sz="1400">
                <a:solidFill>
                  <a:schemeClr val="tx2"/>
                </a:solidFill>
                <a:latin typeface="배달의민족 한나는 열한살"/>
                <a:ea typeface="배달의민족 한나는 열한살"/>
              </a:rPr>
              <a:t>60</a:t>
            </a:r>
            <a:r>
              <a:rPr lang="ko-KR" altLang="en-US" sz="1400">
                <a:solidFill>
                  <a:schemeClr val="tx2"/>
                </a:solidFill>
                <a:latin typeface="배달의민족 한나는 열한살"/>
                <a:ea typeface="배달의민족 한나는 열한살"/>
              </a:rPr>
              <a:t>점 이상</a:t>
            </a:r>
            <a:endParaRPr lang="ko-KR" altLang="en-US" sz="1400">
              <a:solidFill>
                <a:schemeClr val="tx2"/>
              </a:solidFill>
              <a:latin typeface="배달의민족 한나는 열한살"/>
              <a:ea typeface="배달의민족 한나는 열한살"/>
            </a:endParaRPr>
          </a:p>
          <a:p>
            <a:pPr>
              <a:lnSpc>
                <a:spcPct val="150000"/>
              </a:lnSpc>
              <a:defRPr lang="ko-KR" altLang="en-US"/>
            </a:pPr>
            <a:r>
              <a:rPr lang="ko-KR" altLang="en-US" sz="1400">
                <a:solidFill>
                  <a:schemeClr val="tx2"/>
                </a:solidFill>
                <a:latin typeface="배달의민족 한나는 열한살"/>
                <a:ea typeface="배달의민족 한나는 열한살"/>
              </a:rPr>
              <a:t>문제 수 </a:t>
            </a:r>
            <a:r>
              <a:rPr lang="en-US" altLang="ko-KR" sz="1400">
                <a:solidFill>
                  <a:schemeClr val="tx2"/>
                </a:solidFill>
                <a:latin typeface="배달의민족 한나는 열한살"/>
                <a:ea typeface="배달의민족 한나는 열한살"/>
              </a:rPr>
              <a:t>80</a:t>
            </a:r>
            <a:r>
              <a:rPr lang="ko-KR" altLang="en-US" sz="1400">
                <a:solidFill>
                  <a:schemeClr val="tx2"/>
                </a:solidFill>
                <a:latin typeface="배달의민족 한나는 열한살"/>
                <a:ea typeface="배달의민족 한나는 열한살"/>
              </a:rPr>
              <a:t>개</a:t>
            </a:r>
            <a:endParaRPr lang="ko-KR" altLang="en-US" sz="1400">
              <a:solidFill>
                <a:schemeClr val="tx2"/>
              </a:solidFill>
              <a:latin typeface="배달의민족 한나는 열한살"/>
              <a:ea typeface="배달의민족 한나는 열한살"/>
            </a:endParaRPr>
          </a:p>
          <a:p>
            <a:pPr>
              <a:lnSpc>
                <a:spcPct val="150000"/>
              </a:lnSpc>
              <a:defRPr lang="ko-KR" altLang="en-US"/>
            </a:pPr>
            <a:r>
              <a:rPr lang="ko-KR" altLang="en-US" sz="1400">
                <a:solidFill>
                  <a:schemeClr val="tx2"/>
                </a:solidFill>
                <a:latin typeface="배달의민족 한나는 열한살"/>
                <a:ea typeface="배달의민족 한나는 열한살"/>
              </a:rPr>
              <a:t>시험시간 </a:t>
            </a:r>
            <a:r>
              <a:rPr lang="en-US" altLang="ko-KR" sz="1400">
                <a:solidFill>
                  <a:schemeClr val="tx2"/>
                </a:solidFill>
                <a:latin typeface="배달의민족 한나는 열한살"/>
                <a:ea typeface="배달의민족 한나는 열한살"/>
              </a:rPr>
              <a:t>120</a:t>
            </a:r>
            <a:r>
              <a:rPr lang="ko-KR" altLang="en-US" sz="1400">
                <a:solidFill>
                  <a:schemeClr val="tx2"/>
                </a:solidFill>
                <a:latin typeface="배달의민족 한나는 열한살"/>
                <a:ea typeface="배달의민족 한나는 열한살"/>
              </a:rPr>
              <a:t>분</a:t>
            </a:r>
            <a:endParaRPr lang="ko-KR" altLang="en-US" sz="1400">
              <a:solidFill>
                <a:schemeClr val="tx2"/>
              </a:solidFill>
              <a:latin typeface="배달의민족 한나는 열한살"/>
              <a:ea typeface="배달의민족 한나는 열한살"/>
            </a:endParaRPr>
          </a:p>
          <a:p>
            <a:pPr>
              <a:lnSpc>
                <a:spcPct val="150000"/>
              </a:lnSpc>
              <a:defRPr lang="ko-KR" altLang="en-US"/>
            </a:pPr>
            <a:r>
              <a:rPr lang="ko-KR" altLang="en-US" sz="1600">
                <a:solidFill>
                  <a:schemeClr val="tx2"/>
                </a:solidFill>
                <a:latin typeface="배달의민족 한나는 열한살"/>
                <a:ea typeface="배달의민족 한나는 열한살"/>
              </a:rPr>
              <a:t>응시자수 </a:t>
            </a:r>
            <a:r>
              <a:rPr lang="en-US" altLang="ko-KR" sz="1600">
                <a:solidFill>
                  <a:srgbClr val="f1a097"/>
                </a:solidFill>
                <a:latin typeface="배달의민족 한나는 열한살"/>
                <a:ea typeface="배달의민족 한나는 열한살"/>
              </a:rPr>
              <a:t>22370</a:t>
            </a:r>
            <a:r>
              <a:rPr lang="ko-KR" altLang="en-US" sz="1600">
                <a:solidFill>
                  <a:srgbClr val="f1a097"/>
                </a:solidFill>
                <a:latin typeface="배달의민족 한나는 열한살"/>
                <a:ea typeface="배달의민족 한나는 열한살"/>
              </a:rPr>
              <a:t>명</a:t>
            </a:r>
            <a:endParaRPr lang="ko-KR" altLang="en-US" sz="1600">
              <a:solidFill>
                <a:srgbClr val="f1a097"/>
              </a:solidFill>
              <a:latin typeface="배달의민족 한나는 열한살"/>
              <a:ea typeface="배달의민족 한나는 열한살"/>
            </a:endParaRPr>
          </a:p>
        </p:txBody>
      </p:sp>
      <p:sp>
        <p:nvSpPr>
          <p:cNvPr id="20" name="사각형: 둥근 모서리 19"/>
          <p:cNvSpPr/>
          <p:nvPr/>
        </p:nvSpPr>
        <p:spPr>
          <a:xfrm>
            <a:off x="504092" y="1348154"/>
            <a:ext cx="1746739" cy="400110"/>
          </a:xfrm>
          <a:prstGeom prst="roundRect">
            <a:avLst>
              <a:gd name="adj" fmla="val 16667"/>
            </a:avLst>
          </a:prstGeom>
          <a:solidFill>
            <a:srgbClr val="9fb7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600">
                <a:latin typeface="배달의민족 한나는 열한살"/>
                <a:ea typeface="배달의민족 한나는 열한살"/>
              </a:rPr>
              <a:t>빅데이터 분석기사</a:t>
            </a:r>
            <a:endParaRPr lang="ko-KR" altLang="en-US" sz="1600">
              <a:latin typeface="배달의민족 한나는 열한살"/>
              <a:ea typeface="배달의민족 한나는 열한살"/>
            </a:endParaRPr>
          </a:p>
        </p:txBody>
      </p:sp>
      <p:cxnSp>
        <p:nvCxnSpPr>
          <p:cNvPr id="22" name="직선 연결선 21"/>
          <p:cNvCxnSpPr/>
          <p:nvPr/>
        </p:nvCxnSpPr>
        <p:spPr>
          <a:xfrm>
            <a:off x="1584846" y="1951167"/>
            <a:ext cx="0" cy="845512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사각형: 둥근 모서리 23"/>
          <p:cNvSpPr/>
          <p:nvPr/>
        </p:nvSpPr>
        <p:spPr>
          <a:xfrm>
            <a:off x="416169" y="3809999"/>
            <a:ext cx="3217985" cy="1559170"/>
          </a:xfrm>
          <a:prstGeom prst="roundRect">
            <a:avLst>
              <a:gd name="adj" fmla="val 16667"/>
            </a:avLst>
          </a:prstGeom>
          <a:noFill/>
          <a:ln>
            <a:solidFill>
              <a:srgbClr val="9fb7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latin typeface="배달의민족 한나는 열한살"/>
              <a:ea typeface="배달의민족 한나는 열한살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738470" y="3968786"/>
            <a:ext cx="1850014" cy="14109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 lang="ko-KR" altLang="en-US"/>
            </a:pPr>
            <a:r>
              <a:rPr lang="ko-KR" altLang="en-US" sz="1400">
                <a:solidFill>
                  <a:schemeClr val="tx2"/>
                </a:solidFill>
                <a:latin typeface="배달의민족 한나는 열한살"/>
                <a:ea typeface="배달의민족 한나는 열한살"/>
              </a:rPr>
              <a:t>합격기준 </a:t>
            </a:r>
            <a:r>
              <a:rPr lang="en-US" altLang="ko-KR" sz="1400">
                <a:solidFill>
                  <a:schemeClr val="tx2"/>
                </a:solidFill>
                <a:latin typeface="배달의민족 한나는 열한살"/>
                <a:ea typeface="배달의민족 한나는 열한살"/>
              </a:rPr>
              <a:t>60</a:t>
            </a:r>
            <a:r>
              <a:rPr lang="ko-KR" altLang="en-US" sz="1400">
                <a:solidFill>
                  <a:schemeClr val="tx2"/>
                </a:solidFill>
                <a:latin typeface="배달의민족 한나는 열한살"/>
                <a:ea typeface="배달의민족 한나는 열한살"/>
              </a:rPr>
              <a:t>점 이상</a:t>
            </a:r>
            <a:endParaRPr lang="ko-KR" altLang="en-US" sz="1400">
              <a:solidFill>
                <a:schemeClr val="tx2"/>
              </a:solidFill>
              <a:latin typeface="배달의민족 한나는 열한살"/>
              <a:ea typeface="배달의민족 한나는 열한살"/>
            </a:endParaRPr>
          </a:p>
          <a:p>
            <a:pPr>
              <a:lnSpc>
                <a:spcPct val="150000"/>
              </a:lnSpc>
              <a:defRPr lang="ko-KR" altLang="en-US"/>
            </a:pPr>
            <a:r>
              <a:rPr lang="en-US" altLang="ko-KR" sz="1400">
                <a:solidFill>
                  <a:schemeClr val="tx2"/>
                </a:solidFill>
                <a:latin typeface="배달의민족 한나는 열한살"/>
                <a:ea typeface="배달의민족 한나는 열한살"/>
              </a:rPr>
              <a:t>5</a:t>
            </a:r>
            <a:r>
              <a:rPr lang="ko-KR" altLang="en-US" sz="1400">
                <a:solidFill>
                  <a:schemeClr val="tx2"/>
                </a:solidFill>
                <a:latin typeface="배달의민족 한나는 열한살"/>
                <a:ea typeface="배달의민족 한나는 열한살"/>
              </a:rPr>
              <a:t>과목 당 </a:t>
            </a:r>
            <a:r>
              <a:rPr lang="en-US" altLang="ko-KR" sz="1400">
                <a:solidFill>
                  <a:schemeClr val="tx2"/>
                </a:solidFill>
                <a:latin typeface="배달의민족 한나는 열한살"/>
                <a:ea typeface="배달의민족 한나는 열한살"/>
              </a:rPr>
              <a:t>20</a:t>
            </a:r>
            <a:r>
              <a:rPr lang="ko-KR" altLang="en-US" sz="1400">
                <a:solidFill>
                  <a:schemeClr val="tx2"/>
                </a:solidFill>
                <a:latin typeface="배달의민족 한나는 열한살"/>
                <a:ea typeface="배달의민족 한나는 열한살"/>
              </a:rPr>
              <a:t>문항</a:t>
            </a:r>
            <a:endParaRPr lang="ko-KR" altLang="en-US" sz="1400">
              <a:solidFill>
                <a:schemeClr val="tx2"/>
              </a:solidFill>
              <a:latin typeface="배달의민족 한나는 열한살"/>
              <a:ea typeface="배달의민족 한나는 열한살"/>
            </a:endParaRPr>
          </a:p>
          <a:p>
            <a:pPr>
              <a:lnSpc>
                <a:spcPct val="150000"/>
              </a:lnSpc>
              <a:defRPr lang="ko-KR" altLang="en-US"/>
            </a:pPr>
            <a:r>
              <a:rPr lang="ko-KR" altLang="en-US" sz="1400">
                <a:solidFill>
                  <a:schemeClr val="tx2"/>
                </a:solidFill>
                <a:latin typeface="배달의민족 한나는 열한살"/>
                <a:ea typeface="배달의민족 한나는 열한살"/>
              </a:rPr>
              <a:t>시험시간 과목당 </a:t>
            </a:r>
            <a:r>
              <a:rPr lang="en-US" altLang="ko-KR" sz="1400">
                <a:solidFill>
                  <a:schemeClr val="tx2"/>
                </a:solidFill>
                <a:latin typeface="배달의민족 한나는 열한살"/>
                <a:ea typeface="배달의민족 한나는 열한살"/>
              </a:rPr>
              <a:t>30</a:t>
            </a:r>
            <a:r>
              <a:rPr lang="ko-KR" altLang="en-US" sz="1400">
                <a:solidFill>
                  <a:schemeClr val="tx2"/>
                </a:solidFill>
                <a:latin typeface="배달의민족 한나는 열한살"/>
                <a:ea typeface="배달의민족 한나는 열한살"/>
              </a:rPr>
              <a:t>분</a:t>
            </a:r>
            <a:endParaRPr lang="ko-KR" altLang="en-US" sz="1400">
              <a:solidFill>
                <a:schemeClr val="tx2"/>
              </a:solidFill>
              <a:latin typeface="배달의민족 한나는 열한살"/>
              <a:ea typeface="배달의민족 한나는 열한살"/>
            </a:endParaRPr>
          </a:p>
          <a:p>
            <a:pPr>
              <a:lnSpc>
                <a:spcPct val="150000"/>
              </a:lnSpc>
              <a:defRPr lang="ko-KR" altLang="en-US"/>
            </a:pPr>
            <a:r>
              <a:rPr lang="ko-KR" altLang="en-US" sz="1600">
                <a:solidFill>
                  <a:schemeClr val="tx2"/>
                </a:solidFill>
                <a:latin typeface="배달의민족 한나는 열한살"/>
                <a:ea typeface="배달의민족 한나는 열한살"/>
              </a:rPr>
              <a:t>응시자수</a:t>
            </a:r>
            <a:r>
              <a:rPr lang="ko-KR" altLang="en-US" sz="1600">
                <a:latin typeface="배달의민족 한나는 열한살"/>
                <a:ea typeface="배달의민족 한나는 열한살"/>
              </a:rPr>
              <a:t> </a:t>
            </a:r>
            <a:r>
              <a:rPr lang="en-US" altLang="ko-KR" sz="1600">
                <a:solidFill>
                  <a:srgbClr val="f1a097"/>
                </a:solidFill>
                <a:latin typeface="배달의민족 한나는 열한살"/>
                <a:ea typeface="배달의민족 한나는 열한살"/>
              </a:rPr>
              <a:t>53307</a:t>
            </a:r>
            <a:r>
              <a:rPr lang="ko-KR" altLang="en-US" sz="1600">
                <a:solidFill>
                  <a:srgbClr val="f1a097"/>
                </a:solidFill>
                <a:latin typeface="배달의민족 한나는 열한살"/>
                <a:ea typeface="배달의민족 한나는 열한살"/>
              </a:rPr>
              <a:t>명</a:t>
            </a:r>
            <a:endParaRPr lang="ko-KR" altLang="en-US" sz="1600">
              <a:solidFill>
                <a:srgbClr val="f1a097"/>
              </a:solidFill>
              <a:latin typeface="배달의민족 한나는 열한살"/>
              <a:ea typeface="배달의민족 한나는 열한살"/>
            </a:endParaRPr>
          </a:p>
        </p:txBody>
      </p:sp>
      <p:sp>
        <p:nvSpPr>
          <p:cNvPr id="26" name="사각형: 둥근 모서리 25"/>
          <p:cNvSpPr/>
          <p:nvPr/>
        </p:nvSpPr>
        <p:spPr>
          <a:xfrm>
            <a:off x="504092" y="3563815"/>
            <a:ext cx="1746739" cy="400110"/>
          </a:xfrm>
          <a:prstGeom prst="roundRect">
            <a:avLst>
              <a:gd name="adj" fmla="val 16667"/>
            </a:avLst>
          </a:prstGeom>
          <a:solidFill>
            <a:srgbClr val="9fb7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600">
                <a:latin typeface="배달의민족 한나는 열한살"/>
                <a:ea typeface="배달의민족 한나는 열한살"/>
              </a:rPr>
              <a:t>정보처리기사</a:t>
            </a:r>
            <a:endParaRPr lang="ko-KR" altLang="en-US" sz="1600">
              <a:latin typeface="배달의민족 한나는 열한살"/>
              <a:ea typeface="배달의민족 한나는 열한살"/>
            </a:endParaRPr>
          </a:p>
        </p:txBody>
      </p:sp>
      <p:cxnSp>
        <p:nvCxnSpPr>
          <p:cNvPr id="27" name="직선 연결선 26"/>
          <p:cNvCxnSpPr/>
          <p:nvPr/>
        </p:nvCxnSpPr>
        <p:spPr>
          <a:xfrm>
            <a:off x="1584846" y="4166828"/>
            <a:ext cx="0" cy="845512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86058" y="4098701"/>
            <a:ext cx="828900" cy="1065136"/>
          </a:xfrm>
          <a:prstGeom prst="rect">
            <a:avLst/>
          </a:prstGeom>
        </p:spPr>
      </p:pic>
      <p:sp>
        <p:nvSpPr>
          <p:cNvPr id="32" name="사각형: 둥근 모서리 31"/>
          <p:cNvSpPr/>
          <p:nvPr/>
        </p:nvSpPr>
        <p:spPr>
          <a:xfrm>
            <a:off x="8056939" y="1594338"/>
            <a:ext cx="3217985" cy="1559170"/>
          </a:xfrm>
          <a:prstGeom prst="roundRect">
            <a:avLst>
              <a:gd name="adj" fmla="val 16667"/>
            </a:avLst>
          </a:prstGeom>
          <a:noFill/>
          <a:ln>
            <a:solidFill>
              <a:srgbClr val="9fb7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latin typeface="배달의민족 한나는 열한살"/>
              <a:ea typeface="배달의민족 한나는 열한살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9379240" y="1753125"/>
            <a:ext cx="1850014" cy="14072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 lang="ko-KR" altLang="en-US"/>
            </a:pPr>
            <a:r>
              <a:rPr lang="ko-KR" altLang="en-US" sz="1400">
                <a:solidFill>
                  <a:schemeClr val="tx2"/>
                </a:solidFill>
                <a:latin typeface="배달의민족 한나는 열한살"/>
                <a:ea typeface="배달의민족 한나는 열한살"/>
              </a:rPr>
              <a:t>합격기준 </a:t>
            </a:r>
            <a:r>
              <a:rPr lang="en-US" altLang="ko-KR" sz="1400">
                <a:solidFill>
                  <a:schemeClr val="tx2"/>
                </a:solidFill>
                <a:latin typeface="배달의민족 한나는 열한살"/>
                <a:ea typeface="배달의민족 한나는 열한살"/>
              </a:rPr>
              <a:t>60</a:t>
            </a:r>
            <a:r>
              <a:rPr lang="ko-KR" altLang="en-US" sz="1400">
                <a:solidFill>
                  <a:schemeClr val="tx2"/>
                </a:solidFill>
                <a:latin typeface="배달의민족 한나는 열한살"/>
                <a:ea typeface="배달의민족 한나는 열한살"/>
              </a:rPr>
              <a:t>점 이상</a:t>
            </a:r>
            <a:endParaRPr lang="ko-KR" altLang="en-US" sz="1400">
              <a:solidFill>
                <a:schemeClr val="tx2"/>
              </a:solidFill>
              <a:latin typeface="배달의민족 한나는 열한살"/>
              <a:ea typeface="배달의민족 한나는 열한살"/>
            </a:endParaRPr>
          </a:p>
          <a:p>
            <a:pPr>
              <a:lnSpc>
                <a:spcPct val="150000"/>
              </a:lnSpc>
              <a:defRPr lang="ko-KR" altLang="en-US"/>
            </a:pPr>
            <a:r>
              <a:rPr lang="ko-KR" altLang="en-US" sz="1400">
                <a:solidFill>
                  <a:schemeClr val="tx2"/>
                </a:solidFill>
                <a:latin typeface="배달의민족 한나는 열한살"/>
                <a:ea typeface="배달의민족 한나는 열한살"/>
              </a:rPr>
              <a:t>문제 수 </a:t>
            </a:r>
            <a:r>
              <a:rPr lang="en-US" altLang="ko-KR" sz="1400">
                <a:solidFill>
                  <a:schemeClr val="tx2"/>
                </a:solidFill>
                <a:latin typeface="배달의민족 한나는 열한살"/>
                <a:ea typeface="배달의민족 한나는 열한살"/>
              </a:rPr>
              <a:t>50</a:t>
            </a:r>
            <a:r>
              <a:rPr lang="ko-KR" altLang="en-US" sz="1400">
                <a:solidFill>
                  <a:schemeClr val="tx2"/>
                </a:solidFill>
                <a:latin typeface="배달의민족 한나는 열한살"/>
                <a:ea typeface="배달의민족 한나는 열한살"/>
              </a:rPr>
              <a:t>개</a:t>
            </a:r>
            <a:endParaRPr lang="ko-KR" altLang="en-US" sz="1400">
              <a:solidFill>
                <a:schemeClr val="tx2"/>
              </a:solidFill>
              <a:latin typeface="배달의민족 한나는 열한살"/>
              <a:ea typeface="배달의민족 한나는 열한살"/>
            </a:endParaRPr>
          </a:p>
          <a:p>
            <a:pPr>
              <a:lnSpc>
                <a:spcPct val="150000"/>
              </a:lnSpc>
              <a:defRPr lang="ko-KR" altLang="en-US"/>
            </a:pPr>
            <a:r>
              <a:rPr lang="ko-KR" altLang="en-US" sz="1400">
                <a:solidFill>
                  <a:schemeClr val="tx2"/>
                </a:solidFill>
                <a:latin typeface="배달의민족 한나는 열한살"/>
                <a:ea typeface="배달의민족 한나는 열한살"/>
              </a:rPr>
              <a:t>시험시간 </a:t>
            </a:r>
            <a:r>
              <a:rPr lang="en-US" altLang="ko-KR" sz="1400">
                <a:solidFill>
                  <a:schemeClr val="tx2"/>
                </a:solidFill>
                <a:latin typeface="배달의민족 한나는 열한살"/>
                <a:ea typeface="배달의민족 한나는 열한살"/>
              </a:rPr>
              <a:t>90</a:t>
            </a:r>
            <a:r>
              <a:rPr lang="ko-KR" altLang="en-US" sz="1400">
                <a:solidFill>
                  <a:schemeClr val="tx2"/>
                </a:solidFill>
                <a:latin typeface="배달의민족 한나는 열한살"/>
                <a:ea typeface="배달의민족 한나는 열한살"/>
              </a:rPr>
              <a:t>분</a:t>
            </a:r>
            <a:endParaRPr lang="ko-KR" altLang="en-US" sz="1400">
              <a:solidFill>
                <a:schemeClr val="tx2"/>
              </a:solidFill>
              <a:latin typeface="배달의민족 한나는 열한살"/>
              <a:ea typeface="배달의민족 한나는 열한살"/>
            </a:endParaRPr>
          </a:p>
          <a:p>
            <a:pPr>
              <a:lnSpc>
                <a:spcPct val="150000"/>
              </a:lnSpc>
              <a:defRPr lang="ko-KR" altLang="en-US"/>
            </a:pPr>
            <a:r>
              <a:rPr lang="ko-KR" altLang="en-US" sz="1600">
                <a:solidFill>
                  <a:schemeClr val="tx2"/>
                </a:solidFill>
                <a:latin typeface="배달의민족 한나는 열한살"/>
                <a:ea typeface="배달의민족 한나는 열한살"/>
              </a:rPr>
              <a:t>응시자수</a:t>
            </a:r>
            <a:r>
              <a:rPr lang="ko-KR" altLang="en-US" sz="1600">
                <a:latin typeface="배달의민족 한나는 열한살"/>
                <a:ea typeface="배달의민족 한나는 열한살"/>
              </a:rPr>
              <a:t> </a:t>
            </a:r>
            <a:r>
              <a:rPr lang="en-US" altLang="ko-KR" sz="1600">
                <a:solidFill>
                  <a:srgbClr val="f1a097"/>
                </a:solidFill>
                <a:latin typeface="배달의민족 한나는 열한살"/>
                <a:ea typeface="배달의민족 한나는 열한살"/>
              </a:rPr>
              <a:t>32474</a:t>
            </a:r>
            <a:r>
              <a:rPr lang="ko-KR" altLang="en-US" sz="1600">
                <a:solidFill>
                  <a:srgbClr val="f1a097"/>
                </a:solidFill>
                <a:latin typeface="배달의민족 한나는 열한살"/>
                <a:ea typeface="배달의민족 한나는 열한살"/>
              </a:rPr>
              <a:t>명</a:t>
            </a:r>
            <a:endParaRPr lang="ko-KR" altLang="en-US" sz="1600">
              <a:solidFill>
                <a:srgbClr val="f1a097"/>
              </a:solidFill>
              <a:latin typeface="배달의민족 한나는 열한살"/>
              <a:ea typeface="배달의민족 한나는 열한살"/>
            </a:endParaRPr>
          </a:p>
        </p:txBody>
      </p:sp>
      <p:sp>
        <p:nvSpPr>
          <p:cNvPr id="35" name="사각형: 둥근 모서리 34"/>
          <p:cNvSpPr/>
          <p:nvPr/>
        </p:nvSpPr>
        <p:spPr>
          <a:xfrm>
            <a:off x="8144862" y="1348154"/>
            <a:ext cx="1746739" cy="400110"/>
          </a:xfrm>
          <a:prstGeom prst="roundRect">
            <a:avLst>
              <a:gd name="adj" fmla="val 16667"/>
            </a:avLst>
          </a:prstGeom>
          <a:solidFill>
            <a:srgbClr val="9fb7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sz="1600">
                <a:latin typeface="배달의민족 한나는 열한살"/>
                <a:ea typeface="배달의민족 한나는 열한살"/>
              </a:rPr>
              <a:t>SQLD</a:t>
            </a:r>
            <a:endParaRPr lang="ko-KR" altLang="en-US" sz="1600">
              <a:latin typeface="배달의민족 한나는 열한살"/>
              <a:ea typeface="배달의민족 한나는 열한살"/>
            </a:endParaRPr>
          </a:p>
        </p:txBody>
      </p:sp>
      <p:cxnSp>
        <p:nvCxnSpPr>
          <p:cNvPr id="37" name="직선 연결선 36"/>
          <p:cNvCxnSpPr/>
          <p:nvPr/>
        </p:nvCxnSpPr>
        <p:spPr>
          <a:xfrm>
            <a:off x="9225616" y="1951167"/>
            <a:ext cx="0" cy="845512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사각형: 둥근 모서리 37"/>
          <p:cNvSpPr/>
          <p:nvPr/>
        </p:nvSpPr>
        <p:spPr>
          <a:xfrm>
            <a:off x="8056939" y="3809999"/>
            <a:ext cx="3217985" cy="1559170"/>
          </a:xfrm>
          <a:prstGeom prst="roundRect">
            <a:avLst>
              <a:gd name="adj" fmla="val 16667"/>
            </a:avLst>
          </a:prstGeom>
          <a:noFill/>
          <a:ln>
            <a:solidFill>
              <a:srgbClr val="9fb7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latin typeface="배달의민족 한나는 열한살"/>
              <a:ea typeface="배달의민족 한나는 열한살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9379240" y="3968786"/>
            <a:ext cx="1850014" cy="14109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 lang="ko-KR" altLang="en-US"/>
            </a:pPr>
            <a:r>
              <a:rPr lang="ko-KR" altLang="en-US" sz="1400">
                <a:solidFill>
                  <a:schemeClr val="tx2"/>
                </a:solidFill>
                <a:latin typeface="배달의민족 한나는 열한살"/>
                <a:ea typeface="배달의민족 한나는 열한살"/>
              </a:rPr>
              <a:t>합격기준 </a:t>
            </a:r>
            <a:r>
              <a:rPr lang="en-US" altLang="ko-KR" sz="1400">
                <a:solidFill>
                  <a:schemeClr val="tx2"/>
                </a:solidFill>
                <a:latin typeface="배달의민족 한나는 열한살"/>
                <a:ea typeface="배달의민족 한나는 열한살"/>
              </a:rPr>
              <a:t>60</a:t>
            </a:r>
            <a:r>
              <a:rPr lang="ko-KR" altLang="en-US" sz="1400">
                <a:solidFill>
                  <a:schemeClr val="tx2"/>
                </a:solidFill>
                <a:latin typeface="배달의민족 한나는 열한살"/>
                <a:ea typeface="배달의민족 한나는 열한살"/>
              </a:rPr>
              <a:t>점 이상</a:t>
            </a:r>
            <a:endParaRPr lang="ko-KR" altLang="en-US" sz="1400">
              <a:solidFill>
                <a:schemeClr val="tx2"/>
              </a:solidFill>
              <a:latin typeface="배달의민족 한나는 열한살"/>
              <a:ea typeface="배달의민족 한나는 열한살"/>
            </a:endParaRPr>
          </a:p>
          <a:p>
            <a:pPr>
              <a:lnSpc>
                <a:spcPct val="150000"/>
              </a:lnSpc>
              <a:defRPr lang="ko-KR" altLang="en-US"/>
            </a:pPr>
            <a:r>
              <a:rPr lang="ko-KR" altLang="en-US" sz="1400">
                <a:solidFill>
                  <a:schemeClr val="tx2"/>
                </a:solidFill>
                <a:latin typeface="배달의민족 한나는 열한살"/>
                <a:ea typeface="배달의민족 한나는 열한살"/>
              </a:rPr>
              <a:t>문제 수 </a:t>
            </a:r>
            <a:r>
              <a:rPr lang="en-US" altLang="ko-KR" sz="1400">
                <a:solidFill>
                  <a:schemeClr val="tx2"/>
                </a:solidFill>
                <a:latin typeface="배달의민족 한나는 열한살"/>
                <a:ea typeface="배달의민족 한나는 열한살"/>
              </a:rPr>
              <a:t>50</a:t>
            </a:r>
            <a:r>
              <a:rPr lang="ko-KR" altLang="en-US" sz="1400">
                <a:solidFill>
                  <a:schemeClr val="tx2"/>
                </a:solidFill>
                <a:latin typeface="배달의민족 한나는 열한살"/>
                <a:ea typeface="배달의민족 한나는 열한살"/>
              </a:rPr>
              <a:t>개</a:t>
            </a:r>
            <a:endParaRPr lang="ko-KR" altLang="en-US" sz="1400">
              <a:solidFill>
                <a:schemeClr val="tx2"/>
              </a:solidFill>
              <a:latin typeface="배달의민족 한나는 열한살"/>
              <a:ea typeface="배달의민족 한나는 열한살"/>
            </a:endParaRPr>
          </a:p>
          <a:p>
            <a:pPr>
              <a:lnSpc>
                <a:spcPct val="150000"/>
              </a:lnSpc>
              <a:defRPr lang="ko-KR" altLang="en-US"/>
            </a:pPr>
            <a:r>
              <a:rPr lang="ko-KR" altLang="en-US" sz="1400">
                <a:solidFill>
                  <a:schemeClr val="tx2"/>
                </a:solidFill>
                <a:latin typeface="배달의민족 한나는 열한살"/>
                <a:ea typeface="배달의민족 한나는 열한살"/>
              </a:rPr>
              <a:t>시험시간 </a:t>
            </a:r>
            <a:r>
              <a:rPr lang="en-US" altLang="ko-KR" sz="1400">
                <a:solidFill>
                  <a:schemeClr val="tx2"/>
                </a:solidFill>
                <a:latin typeface="배달의민족 한나는 열한살"/>
                <a:ea typeface="배달의민족 한나는 열한살"/>
              </a:rPr>
              <a:t>90</a:t>
            </a:r>
            <a:r>
              <a:rPr lang="ko-KR" altLang="en-US" sz="1400">
                <a:solidFill>
                  <a:schemeClr val="tx2"/>
                </a:solidFill>
                <a:latin typeface="배달의민족 한나는 열한살"/>
                <a:ea typeface="배달의민족 한나는 열한살"/>
              </a:rPr>
              <a:t>분</a:t>
            </a:r>
            <a:endParaRPr lang="ko-KR" altLang="en-US" sz="1400">
              <a:solidFill>
                <a:schemeClr val="tx2"/>
              </a:solidFill>
              <a:latin typeface="배달의민족 한나는 열한살"/>
              <a:ea typeface="배달의민족 한나는 열한살"/>
            </a:endParaRPr>
          </a:p>
          <a:p>
            <a:pPr>
              <a:lnSpc>
                <a:spcPct val="150000"/>
              </a:lnSpc>
              <a:defRPr lang="ko-KR" altLang="en-US"/>
            </a:pPr>
            <a:r>
              <a:rPr lang="ko-KR" altLang="en-US" sz="1600">
                <a:solidFill>
                  <a:schemeClr val="tx2"/>
                </a:solidFill>
                <a:latin typeface="배달의민족 한나는 열한살"/>
                <a:ea typeface="배달의민족 한나는 열한살"/>
              </a:rPr>
              <a:t>응시자수</a:t>
            </a:r>
            <a:r>
              <a:rPr lang="ko-KR" altLang="en-US" sz="1600">
                <a:latin typeface="배달의민족 한나는 열한살"/>
                <a:ea typeface="배달의민족 한나는 열한살"/>
              </a:rPr>
              <a:t> </a:t>
            </a:r>
            <a:r>
              <a:rPr lang="en-US" altLang="ko-KR" sz="1600">
                <a:solidFill>
                  <a:srgbClr val="f1a097"/>
                </a:solidFill>
                <a:latin typeface="배달의민족 한나는 열한살"/>
                <a:ea typeface="배달의민족 한나는 열한살"/>
              </a:rPr>
              <a:t>30517</a:t>
            </a:r>
            <a:r>
              <a:rPr lang="ko-KR" altLang="en-US" sz="1600">
                <a:solidFill>
                  <a:srgbClr val="f1a097"/>
                </a:solidFill>
                <a:latin typeface="배달의민족 한나는 열한살"/>
                <a:ea typeface="배달의민족 한나는 열한살"/>
              </a:rPr>
              <a:t>명</a:t>
            </a:r>
            <a:endParaRPr lang="ko-KR" altLang="en-US" sz="1600">
              <a:solidFill>
                <a:srgbClr val="f1a097"/>
              </a:solidFill>
              <a:latin typeface="배달의민족 한나는 열한살"/>
              <a:ea typeface="배달의민족 한나는 열한살"/>
            </a:endParaRPr>
          </a:p>
        </p:txBody>
      </p:sp>
      <p:sp>
        <p:nvSpPr>
          <p:cNvPr id="42" name="사각형: 둥근 모서리 41"/>
          <p:cNvSpPr/>
          <p:nvPr/>
        </p:nvSpPr>
        <p:spPr>
          <a:xfrm>
            <a:off x="8144862" y="3563815"/>
            <a:ext cx="1746739" cy="400110"/>
          </a:xfrm>
          <a:prstGeom prst="roundRect">
            <a:avLst>
              <a:gd name="adj" fmla="val 16667"/>
            </a:avLst>
          </a:prstGeom>
          <a:solidFill>
            <a:srgbClr val="9fb7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sz="1600">
                <a:latin typeface="배달의민족 한나는 열한살"/>
                <a:ea typeface="배달의민족 한나는 열한살"/>
              </a:rPr>
              <a:t>ADsP</a:t>
            </a:r>
            <a:endParaRPr lang="ko-KR" altLang="en-US" sz="1600">
              <a:latin typeface="배달의민족 한나는 열한살"/>
              <a:ea typeface="배달의민족 한나는 열한살"/>
            </a:endParaRPr>
          </a:p>
        </p:txBody>
      </p:sp>
      <p:cxnSp>
        <p:nvCxnSpPr>
          <p:cNvPr id="43" name="직선 연결선 42"/>
          <p:cNvCxnSpPr/>
          <p:nvPr/>
        </p:nvCxnSpPr>
        <p:spPr>
          <a:xfrm>
            <a:off x="9225616" y="4166828"/>
            <a:ext cx="0" cy="845512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그림 50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8191310" y="1827219"/>
            <a:ext cx="937846" cy="1247334"/>
          </a:xfrm>
          <a:prstGeom prst="rect">
            <a:avLst/>
          </a:prstGeom>
        </p:spPr>
      </p:pic>
      <p:pic>
        <p:nvPicPr>
          <p:cNvPr id="53" name="그림 52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8191310" y="4044071"/>
            <a:ext cx="861265" cy="1263188"/>
          </a:xfrm>
          <a:prstGeom prst="rect">
            <a:avLst/>
          </a:prstGeom>
        </p:spPr>
      </p:pic>
      <p:sp>
        <p:nvSpPr>
          <p:cNvPr id="54" name="타원 53"/>
          <p:cNvSpPr/>
          <p:nvPr/>
        </p:nvSpPr>
        <p:spPr>
          <a:xfrm>
            <a:off x="4042055" y="1882279"/>
            <a:ext cx="3718622" cy="3486890"/>
          </a:xfrm>
          <a:prstGeom prst="ellipse">
            <a:avLst/>
          </a:prstGeom>
          <a:noFill/>
          <a:ln>
            <a:solidFill>
              <a:srgbClr val="9fb7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latin typeface="배달의민족 한나는 열한살"/>
              <a:ea typeface="배달의민족 한나는 열한살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012245" y="5429729"/>
            <a:ext cx="2926628" cy="2928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700">
                <a:solidFill>
                  <a:schemeClr val="accent3"/>
                </a:solidFill>
                <a:latin typeface="배달의민족 한나는 열한살"/>
                <a:ea typeface="배달의민족 한나는 열한살"/>
              </a:rPr>
              <a:t>출처</a:t>
            </a:r>
            <a:r>
              <a:rPr lang="en-US" altLang="ko-KR" sz="700">
                <a:solidFill>
                  <a:schemeClr val="accent3"/>
                </a:solidFill>
                <a:latin typeface="배달의민족 한나는 열한살"/>
                <a:ea typeface="배달의민족 한나는 열한살"/>
              </a:rPr>
              <a:t>:https://search.naver.com/search.naver?sm=tab_hty.top&amp;where=</a:t>
            </a:r>
            <a:endParaRPr lang="en-US" altLang="ko-KR" sz="700">
              <a:solidFill>
                <a:schemeClr val="accent3"/>
              </a:solidFill>
              <a:latin typeface="배달의민족 한나는 열한살"/>
              <a:ea typeface="배달의민족 한나는 열한살"/>
            </a:endParaRPr>
          </a:p>
          <a:p>
            <a:pPr lvl="0">
              <a:defRPr lang="ko-KR" altLang="en-US"/>
            </a:pPr>
            <a:r>
              <a:rPr lang="en-US" altLang="ko-KR" sz="700">
                <a:solidFill>
                  <a:schemeClr val="accent3"/>
                </a:solidFill>
                <a:latin typeface="배달의민족 한나는 열한살"/>
                <a:ea typeface="배달의민족 한나는 열한살"/>
              </a:rPr>
              <a:t>cafe&amp;query=.&amp;oquery=&amp;tqi=iKy7AdprvxZsssCx4VZssssstxh-299672</a:t>
            </a:r>
            <a:endParaRPr lang="ko-KR" altLang="en-US" sz="700">
              <a:solidFill>
                <a:schemeClr val="accent3"/>
              </a:solidFill>
              <a:latin typeface="배달의민족 한나는 열한살"/>
              <a:ea typeface="배달의민족 한나는 열한살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01750" y="297056"/>
            <a:ext cx="3390190" cy="56781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3200">
                <a:solidFill>
                  <a:srgbClr val="002060"/>
                </a:solidFill>
                <a:latin typeface="배달의민족 한나는 열한살"/>
                <a:ea typeface="배달의민족 한나는 열한살"/>
              </a:rPr>
              <a:t>취업준비요건</a:t>
            </a:r>
            <a:r>
              <a:rPr lang="en-US" altLang="ko-KR" sz="3200">
                <a:solidFill>
                  <a:srgbClr val="002060"/>
                </a:solidFill>
                <a:latin typeface="배달의민족 한나는 열한살"/>
                <a:ea typeface="배달의민족 한나는 열한살"/>
              </a:rPr>
              <a:t>-</a:t>
            </a:r>
            <a:r>
              <a:rPr lang="ko-KR" altLang="en-US" sz="3200">
                <a:solidFill>
                  <a:srgbClr val="002060"/>
                </a:solidFill>
                <a:latin typeface="배달의민족 한나는 열한살"/>
                <a:ea typeface="배달의민족 한나는 열한살"/>
              </a:rPr>
              <a:t>자격증</a:t>
            </a:r>
            <a:endParaRPr lang="ko-KR" altLang="en-US" sz="3200">
              <a:solidFill>
                <a:srgbClr val="002060"/>
              </a:solidFill>
              <a:latin typeface="배달의민족 한나는 열한살"/>
              <a:ea typeface="배달의민족 한나는 열한살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01750" y="297056"/>
            <a:ext cx="3371140" cy="56781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3200">
                <a:solidFill>
                  <a:srgbClr val="002060"/>
                </a:solidFill>
                <a:latin typeface="배달의민족 한나는 열한살"/>
                <a:ea typeface="배달의민족 한나는 열한살"/>
              </a:rPr>
              <a:t>취업준비요건</a:t>
            </a:r>
            <a:r>
              <a:rPr lang="en-US" altLang="ko-KR" sz="3200">
                <a:solidFill>
                  <a:srgbClr val="002060"/>
                </a:solidFill>
                <a:latin typeface="배달의민족 한나는 열한살"/>
                <a:ea typeface="배달의민족 한나는 열한살"/>
              </a:rPr>
              <a:t>-</a:t>
            </a:r>
            <a:r>
              <a:rPr lang="ko-KR" altLang="en-US" sz="3200">
                <a:solidFill>
                  <a:srgbClr val="002060"/>
                </a:solidFill>
                <a:latin typeface="배달의민족 한나는 열한살"/>
                <a:ea typeface="배달의민족 한나는 열한살"/>
              </a:rPr>
              <a:t>공모전</a:t>
            </a:r>
            <a:endParaRPr lang="ko-KR" altLang="en-US" sz="3200">
              <a:solidFill>
                <a:srgbClr val="002060"/>
              </a:solidFill>
              <a:latin typeface="배달의민족 한나는 열한살"/>
              <a:ea typeface="배달의민족 한나는 열한살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181" y="35446"/>
            <a:ext cx="610659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2800">
                <a:latin typeface="배달의민족 한나는 열한살"/>
                <a:ea typeface="배달의민족 한나는 열한살"/>
              </a:rPr>
              <a:t>02</a:t>
            </a:r>
            <a:endParaRPr lang="ko-KR" altLang="en-US" sz="2800">
              <a:latin typeface="배달의민족 한나는 열한살"/>
              <a:ea typeface="배달의민족 한나는 열한살"/>
            </a:endParaRPr>
          </a:p>
        </p:txBody>
      </p:sp>
      <p:pic>
        <p:nvPicPr>
          <p:cNvPr id="8" name="그림 7" descr="텍스트, 스크린샷, 디자인이(가) 표시된 사진  자동 생성된 설명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25246" y="1477849"/>
            <a:ext cx="4572000" cy="4572000"/>
          </a:xfrm>
          <a:prstGeom prst="rect">
            <a:avLst/>
          </a:prstGeom>
        </p:spPr>
      </p:pic>
      <p:pic>
        <p:nvPicPr>
          <p:cNvPr id="11" name="그림 10" descr="텍스트, 스크린샷, 폰트, 디자인이(가) 표시된 사진  자동 생성된 설명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620888" y="881831"/>
            <a:ext cx="4078327" cy="57640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만화 영화, 인간의 얼굴, 스크린샷이(가) 표시된 사진  자동 생성된 설명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447384" y="881831"/>
            <a:ext cx="4191845" cy="5546678"/>
          </a:xfrm>
          <a:prstGeom prst="rect">
            <a:avLst/>
          </a:prstGeom>
        </p:spPr>
      </p:pic>
      <p:pic>
        <p:nvPicPr>
          <p:cNvPr id="9" name="그림 8" descr="텍스트, 그래픽 디자인, 만화 영화, 포스터이(가) 표시된 사진  자동 생성된 설명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01750" y="1350818"/>
            <a:ext cx="4572000" cy="4572000"/>
          </a:xfrm>
          <a:prstGeom prst="rect">
            <a:avLst/>
          </a:prstGeom>
        </p:spPr>
      </p:pic>
      <p:sp>
        <p:nvSpPr>
          <p:cNvPr id="10" name="TextBox 1"/>
          <p:cNvSpPr txBox="1"/>
          <p:nvPr/>
        </p:nvSpPr>
        <p:spPr>
          <a:xfrm>
            <a:off x="701750" y="297056"/>
            <a:ext cx="3371140" cy="56781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3200">
                <a:solidFill>
                  <a:srgbClr val="002060"/>
                </a:solidFill>
                <a:latin typeface="배달의민족 한나는 열한살"/>
                <a:ea typeface="배달의민족 한나는 열한살"/>
              </a:rPr>
              <a:t>취업준비요건</a:t>
            </a:r>
            <a:r>
              <a:rPr lang="en-US" altLang="ko-KR" sz="3200">
                <a:solidFill>
                  <a:srgbClr val="002060"/>
                </a:solidFill>
                <a:latin typeface="배달의민족 한나는 열한살"/>
                <a:ea typeface="배달의민족 한나는 열한살"/>
              </a:rPr>
              <a:t>-</a:t>
            </a:r>
            <a:r>
              <a:rPr lang="ko-KR" altLang="en-US" sz="3200">
                <a:solidFill>
                  <a:srgbClr val="002060"/>
                </a:solidFill>
                <a:latin typeface="배달의민족 한나는 열한살"/>
                <a:ea typeface="배달의민족 한나는 열한살"/>
              </a:rPr>
              <a:t>공모전</a:t>
            </a:r>
            <a:endParaRPr lang="ko-KR" altLang="en-US" sz="3200">
              <a:solidFill>
                <a:srgbClr val="002060"/>
              </a:solidFill>
              <a:latin typeface="배달의민족 한나는 열한살"/>
              <a:ea typeface="배달의민족 한나는 열한살"/>
            </a:endParaRPr>
          </a:p>
        </p:txBody>
      </p:sp>
      <p:sp>
        <p:nvSpPr>
          <p:cNvPr id="11" name="TextBox 2"/>
          <p:cNvSpPr txBox="1"/>
          <p:nvPr/>
        </p:nvSpPr>
        <p:spPr>
          <a:xfrm>
            <a:off x="14181" y="35446"/>
            <a:ext cx="610659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2800">
                <a:latin typeface="배달의민족 한나는 열한살"/>
                <a:ea typeface="배달의민족 한나는 열한살"/>
              </a:rPr>
              <a:t>02</a:t>
            </a:r>
            <a:endParaRPr lang="ko-KR" altLang="en-US" sz="2800">
              <a:latin typeface="배달의민족 한나는 열한살"/>
              <a:ea typeface="배달의민족 한나는 열한살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스크린샷, 웹 페이지, 웹사이트이(가) 표시된 사진  자동 생성된 설명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580912" y="891273"/>
            <a:ext cx="4074177" cy="5760434"/>
          </a:xfrm>
          <a:prstGeom prst="rect">
            <a:avLst/>
          </a:prstGeom>
        </p:spPr>
      </p:pic>
      <p:pic>
        <p:nvPicPr>
          <p:cNvPr id="9" name="그림 8" descr="텍스트, 스크린샷, 폰트, 그래픽 디자인이(가) 표시된 사진  자동 생성된 설명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01750" y="1485490"/>
            <a:ext cx="4572000" cy="4572000"/>
          </a:xfrm>
          <a:prstGeom prst="rect">
            <a:avLst/>
          </a:prstGeom>
        </p:spPr>
      </p:pic>
      <p:sp>
        <p:nvSpPr>
          <p:cNvPr id="10" name="TextBox 1"/>
          <p:cNvSpPr txBox="1"/>
          <p:nvPr/>
        </p:nvSpPr>
        <p:spPr>
          <a:xfrm>
            <a:off x="701750" y="297056"/>
            <a:ext cx="3371140" cy="56781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3200">
                <a:solidFill>
                  <a:srgbClr val="002060"/>
                </a:solidFill>
                <a:latin typeface="배달의민족 한나는 열한살"/>
                <a:ea typeface="배달의민족 한나는 열한살"/>
              </a:rPr>
              <a:t>취업준비요건</a:t>
            </a:r>
            <a:r>
              <a:rPr lang="en-US" altLang="ko-KR" sz="3200">
                <a:solidFill>
                  <a:srgbClr val="002060"/>
                </a:solidFill>
                <a:latin typeface="배달의민족 한나는 열한살"/>
                <a:ea typeface="배달의민족 한나는 열한살"/>
              </a:rPr>
              <a:t>-</a:t>
            </a:r>
            <a:r>
              <a:rPr lang="ko-KR" altLang="en-US" sz="3200">
                <a:solidFill>
                  <a:srgbClr val="002060"/>
                </a:solidFill>
                <a:latin typeface="배달의민족 한나는 열한살"/>
                <a:ea typeface="배달의민족 한나는 열한살"/>
              </a:rPr>
              <a:t>공모전</a:t>
            </a:r>
            <a:endParaRPr lang="ko-KR" altLang="en-US" sz="3200">
              <a:solidFill>
                <a:srgbClr val="002060"/>
              </a:solidFill>
              <a:latin typeface="배달의민족 한나는 열한살"/>
              <a:ea typeface="배달의민족 한나는 열한살"/>
            </a:endParaRPr>
          </a:p>
        </p:txBody>
      </p:sp>
      <p:sp>
        <p:nvSpPr>
          <p:cNvPr id="11" name="TextBox 2"/>
          <p:cNvSpPr txBox="1"/>
          <p:nvPr/>
        </p:nvSpPr>
        <p:spPr>
          <a:xfrm>
            <a:off x="14181" y="35446"/>
            <a:ext cx="610659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2800">
                <a:latin typeface="배달의민족 한나는 열한살"/>
                <a:ea typeface="배달의민족 한나는 열한살"/>
              </a:rPr>
              <a:t>02</a:t>
            </a:r>
            <a:endParaRPr lang="ko-KR" altLang="en-US" sz="2800">
              <a:latin typeface="배달의민족 한나는 열한살"/>
              <a:ea typeface="배달의민족 한나는 열한살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4181" y="35446"/>
            <a:ext cx="610659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2800">
                <a:latin typeface="배달의민족 한나는 열한살"/>
                <a:ea typeface="배달의민족 한나는 열한살"/>
              </a:rPr>
              <a:t>03</a:t>
            </a:r>
            <a:endParaRPr lang="ko-KR" altLang="en-US" sz="2800">
              <a:latin typeface="배달의민족 한나는 열한살"/>
              <a:ea typeface="배달의민족 한나는 열한살"/>
            </a:endParaRPr>
          </a:p>
        </p:txBody>
      </p:sp>
      <p:pic>
        <p:nvPicPr>
          <p:cNvPr id="5" name="그림 4" descr="텍스트, 스크린샷, 소프트웨어, 웹 페이지이(가) 표시된 사진  자동 생성된 설명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09488" y="1459511"/>
            <a:ext cx="9973023" cy="524433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674773" y="6603814"/>
            <a:ext cx="1564640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700">
                <a:solidFill>
                  <a:schemeClr val="accent3"/>
                </a:solidFill>
                <a:latin typeface="배달의민족 한나는 열한살"/>
                <a:ea typeface="배달의민족 한나는 열한살"/>
              </a:rPr>
              <a:t>출처</a:t>
            </a:r>
            <a:r>
              <a:rPr lang="en-US" altLang="ko-KR" sz="700">
                <a:solidFill>
                  <a:schemeClr val="accent3"/>
                </a:solidFill>
                <a:latin typeface="배달의민족 한나는 열한살"/>
                <a:ea typeface="배달의민족 한나는 열한살"/>
              </a:rPr>
              <a:t>: https://www.saramin.co.kr/</a:t>
            </a:r>
            <a:endParaRPr lang="ko-KR" altLang="en-US" sz="700">
              <a:solidFill>
                <a:schemeClr val="accent3"/>
              </a:solidFill>
              <a:latin typeface="배달의민족 한나는 열한살"/>
              <a:ea typeface="배달의민족 한나는 열한살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01750" y="297056"/>
            <a:ext cx="2713915" cy="56781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3200">
                <a:solidFill>
                  <a:srgbClr val="002060"/>
                </a:solidFill>
                <a:latin typeface="배달의민족 한나는 열한살"/>
                <a:ea typeface="배달의민족 한나는 열한살"/>
              </a:rPr>
              <a:t>취업정보</a:t>
            </a:r>
            <a:r>
              <a:rPr lang="en-US" altLang="ko-KR" sz="3200">
                <a:solidFill>
                  <a:srgbClr val="002060"/>
                </a:solidFill>
                <a:latin typeface="배달의민족 한나는 열한살"/>
                <a:ea typeface="배달의민족 한나는 열한살"/>
              </a:rPr>
              <a:t>-</a:t>
            </a:r>
            <a:r>
              <a:rPr lang="ko-KR" altLang="en-US" sz="3200">
                <a:solidFill>
                  <a:srgbClr val="002060"/>
                </a:solidFill>
                <a:latin typeface="배달의민족 한나는 열한살"/>
                <a:ea typeface="배달의민족 한나는 열한살"/>
              </a:rPr>
              <a:t>사람인</a:t>
            </a:r>
            <a:endParaRPr lang="ko-KR" altLang="en-US" sz="3200">
              <a:solidFill>
                <a:srgbClr val="002060"/>
              </a:solidFill>
              <a:latin typeface="배달의민족 한나는 열한살"/>
              <a:ea typeface="배달의민족 한나는 열한살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55172" y="1128650"/>
            <a:ext cx="3675318" cy="45059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ore-KR" altLang="en-US" sz="2400">
                <a:solidFill>
                  <a:schemeClr val="accent1"/>
                </a:solidFill>
                <a:latin typeface="배달의민족 한나는 열한살"/>
                <a:ea typeface="배달의민족 한나는 열한살"/>
              </a:rPr>
              <a:t>빅데이터</a:t>
            </a:r>
            <a:r>
              <a:rPr lang="ko-KR" altLang="en-US" sz="2400">
                <a:solidFill>
                  <a:schemeClr val="accent1"/>
                </a:solidFill>
                <a:latin typeface="배달의민족 한나는 열한살"/>
                <a:ea typeface="배달의민족 한나는 열한살"/>
              </a:rPr>
              <a:t> 관련 기업 채용 공고</a:t>
            </a:r>
            <a:endParaRPr lang="ko-Kore-KR" altLang="en-US" sz="2400">
              <a:solidFill>
                <a:schemeClr val="accent1"/>
              </a:solidFill>
              <a:latin typeface="배달의민족 한나는 열한살"/>
              <a:ea typeface="배달의민족 한나는 열한살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4181" y="35446"/>
            <a:ext cx="610659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2800">
                <a:latin typeface="배달의민족 한나는 열한살"/>
                <a:ea typeface="배달의민족 한나는 열한살"/>
              </a:rPr>
              <a:t>03</a:t>
            </a:r>
            <a:endParaRPr lang="ko-KR" altLang="en-US" sz="2800">
              <a:latin typeface="배달의민족 한나는 열한살"/>
              <a:ea typeface="배달의민족 한나는 열한살"/>
            </a:endParaRPr>
          </a:p>
        </p:txBody>
      </p:sp>
      <p:pic>
        <p:nvPicPr>
          <p:cNvPr id="7" name="그림 6" descr="텍스트, 스크린샷, 폰트, 그래픽이(가) 표시된 사진  자동 생성된 설명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274404" y="1390483"/>
            <a:ext cx="7643191" cy="533830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01750" y="297056"/>
            <a:ext cx="2713915" cy="56781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3200">
                <a:solidFill>
                  <a:srgbClr val="002060"/>
                </a:solidFill>
                <a:latin typeface="배달의민족 한나는 열한살"/>
                <a:ea typeface="배달의민족 한나는 열한살"/>
              </a:rPr>
              <a:t>취업정보</a:t>
            </a:r>
            <a:r>
              <a:rPr lang="en-US" altLang="ko-KR" sz="3200">
                <a:solidFill>
                  <a:srgbClr val="002060"/>
                </a:solidFill>
                <a:latin typeface="배달의민족 한나는 열한살"/>
                <a:ea typeface="배달의민족 한나는 열한살"/>
              </a:rPr>
              <a:t>-</a:t>
            </a:r>
            <a:r>
              <a:rPr lang="ko-KR" altLang="en-US" sz="3200">
                <a:solidFill>
                  <a:srgbClr val="002060"/>
                </a:solidFill>
                <a:latin typeface="배달의민족 한나는 열한살"/>
                <a:ea typeface="배달의민족 한나는 열한살"/>
              </a:rPr>
              <a:t>사람인</a:t>
            </a:r>
            <a:endParaRPr lang="ko-KR" altLang="en-US" sz="3200">
              <a:solidFill>
                <a:srgbClr val="002060"/>
              </a:solidFill>
              <a:latin typeface="배달의민족 한나는 열한살"/>
              <a:ea typeface="배달의민족 한나는 열한살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134685" y="929682"/>
            <a:ext cx="4233980" cy="4495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ore-KR" altLang="en-US" sz="2400">
                <a:solidFill>
                  <a:schemeClr val="accent1"/>
                </a:solidFill>
                <a:latin typeface="배달의민족 한나는 열한살"/>
                <a:ea typeface="배달의민족 한나는 열한살"/>
              </a:rPr>
              <a:t>데이터</a:t>
            </a:r>
            <a:r>
              <a:rPr lang="ko-KR" altLang="en-US" sz="2400">
                <a:solidFill>
                  <a:schemeClr val="accent1"/>
                </a:solidFill>
                <a:latin typeface="배달의민족 한나는 열한살"/>
                <a:ea typeface="배달의민족 한나는 열한살"/>
              </a:rPr>
              <a:t> 관련 직무 분야 순위 시각화</a:t>
            </a:r>
            <a:endParaRPr lang="ko-Kore-KR" altLang="en-US" sz="2400">
              <a:solidFill>
                <a:schemeClr val="accent1"/>
              </a:solidFill>
              <a:latin typeface="배달의민족 한나는 열한살"/>
              <a:ea typeface="배달의민족 한나는 열한살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4181" y="35446"/>
            <a:ext cx="610659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2800">
                <a:latin typeface="배달의민족 한나는 열한살"/>
                <a:ea typeface="배달의민족 한나는 열한살"/>
              </a:rPr>
              <a:t>03</a:t>
            </a:r>
            <a:endParaRPr lang="ko-KR" altLang="en-US" sz="2800">
              <a:latin typeface="배달의민족 한나는 열한살"/>
              <a:ea typeface="배달의민족 한나는 열한살"/>
            </a:endParaRPr>
          </a:p>
        </p:txBody>
      </p:sp>
      <p:pic>
        <p:nvPicPr>
          <p:cNvPr id="5" name="그림 4" descr="라인, 스크린샷, 도표, 그래프이(가) 표시된 사진  자동 생성된 설명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16508" y="925530"/>
            <a:ext cx="7042499" cy="5634000"/>
          </a:xfrm>
          <a:prstGeom prst="rect">
            <a:avLst/>
          </a:prstGeom>
        </p:spPr>
      </p:pic>
      <p:sp>
        <p:nvSpPr>
          <p:cNvPr id="7" name="사각형: 둥근 모서리 6"/>
          <p:cNvSpPr/>
          <p:nvPr/>
        </p:nvSpPr>
        <p:spPr>
          <a:xfrm>
            <a:off x="6685613" y="1586317"/>
            <a:ext cx="3571569" cy="3413065"/>
          </a:xfrm>
          <a:prstGeom prst="roundRect">
            <a:avLst>
              <a:gd name="adj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2400">
                <a:solidFill>
                  <a:schemeClr val="tx2"/>
                </a:solidFill>
                <a:latin typeface="배달의민족 한나는 열한살"/>
                <a:ea typeface="배달의민족 한나는 열한살"/>
              </a:rPr>
              <a:t>직무 종류 순위</a:t>
            </a:r>
            <a:r>
              <a:rPr lang="en-US" altLang="ko-KR" sz="2400">
                <a:solidFill>
                  <a:schemeClr val="tx2"/>
                </a:solidFill>
                <a:latin typeface="배달의민족 한나는 열한살"/>
                <a:ea typeface="배달의민족 한나는 열한살"/>
              </a:rPr>
              <a:t>(</a:t>
            </a:r>
            <a:r>
              <a:rPr lang="ko-KR" altLang="en-US" sz="2400">
                <a:solidFill>
                  <a:schemeClr val="tx2"/>
                </a:solidFill>
                <a:latin typeface="배달의민족 한나는 열한살"/>
                <a:ea typeface="배달의민족 한나는 열한살"/>
              </a:rPr>
              <a:t>사람인</a:t>
            </a:r>
            <a:r>
              <a:rPr lang="en-US" altLang="ko-KR" sz="2400">
                <a:solidFill>
                  <a:schemeClr val="tx2"/>
                </a:solidFill>
                <a:latin typeface="배달의민족 한나는 열한살"/>
                <a:ea typeface="배달의민족 한나는 열한살"/>
              </a:rPr>
              <a:t>)</a:t>
            </a:r>
            <a:endParaRPr lang="en-US" altLang="ko-KR" sz="2400">
              <a:solidFill>
                <a:schemeClr val="tx2"/>
              </a:solidFill>
              <a:latin typeface="배달의민족 한나는 열한살"/>
              <a:ea typeface="배달의민족 한나는 열한살"/>
            </a:endParaRPr>
          </a:p>
          <a:p>
            <a:pPr algn="ctr">
              <a:defRPr lang="ko-KR" altLang="en-US"/>
            </a:pPr>
            <a:r>
              <a:rPr lang="en-US" altLang="ko-KR" sz="2400">
                <a:solidFill>
                  <a:schemeClr val="tx2"/>
                </a:solidFill>
                <a:latin typeface="배달의민족 한나는 열한살"/>
                <a:ea typeface="배달의민족 한나는 열한살"/>
              </a:rPr>
              <a:t>(etc.</a:t>
            </a:r>
            <a:r>
              <a:rPr lang="ko-KR" altLang="en-US" sz="2400">
                <a:solidFill>
                  <a:schemeClr val="tx2"/>
                </a:solidFill>
                <a:latin typeface="배달의민족 한나는 열한살"/>
                <a:ea typeface="배달의민족 한나는 열한살"/>
              </a:rPr>
              <a:t>빅데이터 제외</a:t>
            </a:r>
            <a:r>
              <a:rPr lang="en-US" altLang="ko-KR" sz="2400">
                <a:solidFill>
                  <a:schemeClr val="tx2"/>
                </a:solidFill>
                <a:latin typeface="배달의민족 한나는 열한살"/>
                <a:ea typeface="배달의민족 한나는 열한살"/>
              </a:rPr>
              <a:t>)</a:t>
            </a:r>
            <a:endParaRPr lang="en-US" altLang="ko-KR" sz="2400">
              <a:solidFill>
                <a:schemeClr val="tx2"/>
              </a:solidFill>
              <a:latin typeface="배달의민족 한나는 열한살"/>
              <a:ea typeface="배달의민족 한나는 열한살"/>
            </a:endParaRPr>
          </a:p>
          <a:p>
            <a:pPr marL="342900" indent="-342900">
              <a:buFont typeface="+mj-lt"/>
              <a:buAutoNum type="arabicPeriod"/>
              <a:defRPr lang="ko-KR" altLang="en-US"/>
            </a:pPr>
            <a:r>
              <a:rPr lang="ko-KR" altLang="en-US" sz="2400">
                <a:solidFill>
                  <a:schemeClr val="tx2"/>
                </a:solidFill>
                <a:latin typeface="배달의민족 한나는 열한살"/>
                <a:ea typeface="배달의민족 한나는 열한살"/>
              </a:rPr>
              <a:t>데이터분석가</a:t>
            </a:r>
            <a:endParaRPr lang="ko-KR" altLang="en-US" sz="2400">
              <a:solidFill>
                <a:schemeClr val="tx2"/>
              </a:solidFill>
              <a:latin typeface="배달의민족 한나는 열한살"/>
              <a:ea typeface="배달의민족 한나는 열한살"/>
            </a:endParaRPr>
          </a:p>
          <a:p>
            <a:pPr marL="342900" indent="-342900">
              <a:buFont typeface="+mj-lt"/>
              <a:buAutoNum type="arabicPeriod"/>
              <a:defRPr lang="ko-KR" altLang="en-US"/>
            </a:pPr>
            <a:r>
              <a:rPr lang="ko-KR" altLang="en-US" sz="2400">
                <a:solidFill>
                  <a:schemeClr val="tx2"/>
                </a:solidFill>
                <a:latin typeface="배달의민족 한나는 열한살"/>
                <a:ea typeface="배달의민족 한나는 열한살"/>
              </a:rPr>
              <a:t>웹개발</a:t>
            </a:r>
            <a:endParaRPr lang="ko-KR" altLang="en-US" sz="2400">
              <a:solidFill>
                <a:schemeClr val="tx2"/>
              </a:solidFill>
              <a:latin typeface="배달의민족 한나는 열한살"/>
              <a:ea typeface="배달의민족 한나는 열한살"/>
            </a:endParaRPr>
          </a:p>
          <a:p>
            <a:pPr marL="342900" indent="-342900">
              <a:buFont typeface="+mj-lt"/>
              <a:buAutoNum type="arabicPeriod"/>
              <a:defRPr lang="ko-KR" altLang="en-US"/>
            </a:pPr>
            <a:r>
              <a:rPr lang="ko-KR" altLang="en-US" sz="2400">
                <a:solidFill>
                  <a:schemeClr val="tx2"/>
                </a:solidFill>
                <a:latin typeface="배달의민족 한나는 열한살"/>
                <a:ea typeface="배달의민족 한나는 열한살"/>
              </a:rPr>
              <a:t>백엔드</a:t>
            </a:r>
            <a:r>
              <a:rPr lang="en-US" altLang="ko-KR" sz="2400">
                <a:solidFill>
                  <a:schemeClr val="tx2"/>
                </a:solidFill>
                <a:latin typeface="배달의민족 한나는 열한살"/>
                <a:ea typeface="배달의민족 한나는 열한살"/>
              </a:rPr>
              <a:t>/</a:t>
            </a:r>
            <a:r>
              <a:rPr lang="ko-KR" altLang="en-US" sz="2400">
                <a:solidFill>
                  <a:schemeClr val="tx2"/>
                </a:solidFill>
                <a:latin typeface="배달의민족 한나는 열한살"/>
                <a:ea typeface="배달의민족 한나는 열한살"/>
              </a:rPr>
              <a:t>서버개발</a:t>
            </a:r>
            <a:endParaRPr lang="ko-KR" altLang="en-US" sz="2400">
              <a:solidFill>
                <a:schemeClr val="tx2"/>
              </a:solidFill>
              <a:latin typeface="배달의민족 한나는 열한살"/>
              <a:ea typeface="배달의민족 한나는 열한살"/>
            </a:endParaRPr>
          </a:p>
          <a:p>
            <a:pPr marL="342900" indent="-342900">
              <a:buFont typeface="+mj-lt"/>
              <a:buAutoNum type="arabicPeriod"/>
              <a:defRPr lang="ko-KR" altLang="en-US"/>
            </a:pPr>
            <a:r>
              <a:rPr lang="ko-KR" altLang="en-US" sz="2400">
                <a:solidFill>
                  <a:schemeClr val="tx2"/>
                </a:solidFill>
                <a:latin typeface="배달의민족 한나는 열한살"/>
                <a:ea typeface="배달의민족 한나는 열한살"/>
              </a:rPr>
              <a:t>머신러닝</a:t>
            </a:r>
            <a:endParaRPr lang="ko-KR" altLang="en-US" sz="2400">
              <a:solidFill>
                <a:schemeClr val="tx2"/>
              </a:solidFill>
              <a:latin typeface="배달의민족 한나는 열한살"/>
              <a:ea typeface="배달의민족 한나는 열한살"/>
            </a:endParaRPr>
          </a:p>
          <a:p>
            <a:pPr marL="342900" indent="-342900">
              <a:buFont typeface="+mj-lt"/>
              <a:buAutoNum type="arabicPeriod"/>
              <a:defRPr lang="ko-KR" altLang="en-US"/>
            </a:pPr>
            <a:r>
              <a:rPr lang="ko-KR" altLang="en-US" sz="2400">
                <a:solidFill>
                  <a:schemeClr val="tx2"/>
                </a:solidFill>
                <a:latin typeface="배달의민족 한나는 열한살"/>
                <a:ea typeface="배달의민족 한나는 열한살"/>
              </a:rPr>
              <a:t>딥러닝</a:t>
            </a:r>
            <a:endParaRPr lang="ko-KR" altLang="en-US" sz="2400">
              <a:solidFill>
                <a:schemeClr val="tx2"/>
              </a:solidFill>
              <a:latin typeface="배달의민족 한나는 열한살"/>
              <a:ea typeface="배달의민족 한나는 열한살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763432" y="6603814"/>
            <a:ext cx="2475981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700">
                <a:solidFill>
                  <a:schemeClr val="accent3"/>
                </a:solidFill>
                <a:latin typeface="배달의민족 한나는 열한살"/>
                <a:ea typeface="배달의민족 한나는 열한살"/>
              </a:rPr>
              <a:t>출처</a:t>
            </a:r>
            <a:r>
              <a:rPr lang="en-US" altLang="ko-KR" sz="700">
                <a:solidFill>
                  <a:schemeClr val="accent3"/>
                </a:solidFill>
                <a:latin typeface="배달의민족 한나는 열한살"/>
                <a:ea typeface="배달의민족 한나는 열한살"/>
              </a:rPr>
              <a:t>: https://blog.naver.com/daily__record/221996526182</a:t>
            </a:r>
            <a:endParaRPr lang="ko-KR" altLang="en-US" sz="700">
              <a:solidFill>
                <a:schemeClr val="accent3"/>
              </a:solidFill>
              <a:latin typeface="배달의민족 한나는 열한살"/>
              <a:ea typeface="배달의민족 한나는 열한살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01750" y="297056"/>
            <a:ext cx="2713915" cy="56781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3200">
                <a:solidFill>
                  <a:srgbClr val="002060"/>
                </a:solidFill>
                <a:latin typeface="배달의민족 한나는 열한살"/>
                <a:ea typeface="배달의민족 한나는 열한살"/>
              </a:rPr>
              <a:t>취업정보</a:t>
            </a:r>
            <a:r>
              <a:rPr lang="en-US" altLang="ko-KR" sz="3200">
                <a:solidFill>
                  <a:srgbClr val="002060"/>
                </a:solidFill>
                <a:latin typeface="배달의민족 한나는 열한살"/>
                <a:ea typeface="배달의민족 한나는 열한살"/>
              </a:rPr>
              <a:t>-</a:t>
            </a:r>
            <a:r>
              <a:rPr lang="ko-KR" altLang="en-US" sz="3200">
                <a:solidFill>
                  <a:srgbClr val="002060"/>
                </a:solidFill>
                <a:latin typeface="배달의민족 한나는 열한살"/>
                <a:ea typeface="배달의민족 한나는 열한살"/>
              </a:rPr>
              <a:t>사람인</a:t>
            </a:r>
            <a:endParaRPr lang="ko-KR" altLang="en-US" sz="3200">
              <a:solidFill>
                <a:srgbClr val="002060"/>
              </a:solidFill>
              <a:latin typeface="배달의민족 한나는 열한살"/>
              <a:ea typeface="배달의민족 한나는 열한살"/>
            </a:endParaRPr>
          </a:p>
        </p:txBody>
      </p:sp>
      <p:sp>
        <p:nvSpPr>
          <p:cNvPr id="2" name="오른쪽 화살표[R] 1"/>
          <p:cNvSpPr/>
          <p:nvPr/>
        </p:nvSpPr>
        <p:spPr>
          <a:xfrm rot="11638828">
            <a:off x="1552232" y="1981224"/>
            <a:ext cx="2420031" cy="1172818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ore-KR" altLang="en-US">
              <a:latin typeface="배달의민족 한나는 열한살"/>
              <a:ea typeface="배달의민족 한나는 열한살"/>
            </a:endParaRPr>
          </a:p>
        </p:txBody>
      </p:sp>
      <p:sp>
        <p:nvSpPr>
          <p:cNvPr id="8" name="TextBox 7"/>
          <p:cNvSpPr txBox="1"/>
          <p:nvPr/>
        </p:nvSpPr>
        <p:spPr>
          <a:xfrm rot="829076">
            <a:off x="2380719" y="2423328"/>
            <a:ext cx="1196871" cy="45131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ore-KR" altLang="en-US" sz="2400">
                <a:solidFill>
                  <a:schemeClr val="tx2"/>
                </a:solidFill>
                <a:latin typeface="배달의민족 한나는 열한살"/>
                <a:ea typeface="배달의민족 한나는 열한살"/>
              </a:rPr>
              <a:t>빅데이터</a:t>
            </a:r>
            <a:endParaRPr lang="ko-Kore-KR" altLang="en-US" sz="2400">
              <a:solidFill>
                <a:schemeClr val="tx2"/>
              </a:solidFill>
              <a:latin typeface="배달의민족 한나는 열한살"/>
              <a:ea typeface="배달의민족 한나는 열한살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125838" y="1139313"/>
            <a:ext cx="3375802" cy="44945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2400">
                <a:solidFill>
                  <a:schemeClr val="accent1"/>
                </a:solidFill>
                <a:latin typeface="배달의민족 한나는 열한살"/>
                <a:ea typeface="배달의민족 한나는 열한살"/>
              </a:rPr>
              <a:t>데이터 관련 직무 분야 순위</a:t>
            </a:r>
            <a:endParaRPr lang="ko-Kore-KR" altLang="en-US" sz="2400">
              <a:solidFill>
                <a:schemeClr val="accent1"/>
              </a:solidFill>
              <a:latin typeface="배달의민족 한나는 열한살"/>
              <a:ea typeface="배달의민족 한나는 열한살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4181" y="35446"/>
            <a:ext cx="610659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2800">
                <a:latin typeface="배달의민족 한나는 열한살"/>
                <a:ea typeface="배달의민족 한나는 열한살"/>
              </a:rPr>
              <a:t>03</a:t>
            </a:r>
            <a:endParaRPr lang="ko-KR" altLang="en-US" sz="2800">
              <a:latin typeface="배달의민족 한나는 열한살"/>
              <a:ea typeface="배달의민족 한나는 열한살"/>
            </a:endParaRPr>
          </a:p>
        </p:txBody>
      </p:sp>
      <p:pic>
        <p:nvPicPr>
          <p:cNvPr id="5" name="그림 4" descr="텍스트, 스크린샷, 소프트웨어, 웹 페이지이(가) 표시된 사진  자동 생성된 설명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93584" y="1205223"/>
            <a:ext cx="9364009" cy="559864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674773" y="6603814"/>
            <a:ext cx="1564640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700">
                <a:solidFill>
                  <a:schemeClr val="accent3"/>
                </a:solidFill>
                <a:latin typeface="배달의민족 한나는 열한살"/>
                <a:ea typeface="배달의민족 한나는 열한살"/>
              </a:rPr>
              <a:t>출처</a:t>
            </a:r>
            <a:r>
              <a:rPr lang="en-US" altLang="ko-KR" sz="700">
                <a:solidFill>
                  <a:schemeClr val="accent3"/>
                </a:solidFill>
                <a:latin typeface="배달의민족 한나는 열한살"/>
                <a:ea typeface="배달의민족 한나는 열한살"/>
              </a:rPr>
              <a:t>: https://www.jobkorea.co.kr/</a:t>
            </a:r>
            <a:endParaRPr lang="ko-KR" altLang="en-US" sz="700">
              <a:solidFill>
                <a:schemeClr val="accent3"/>
              </a:solidFill>
              <a:latin typeface="배달의민족 한나는 열한살"/>
              <a:ea typeface="배달의민족 한나는 열한살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01750" y="297056"/>
            <a:ext cx="3085390" cy="56781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3200">
                <a:solidFill>
                  <a:srgbClr val="002060"/>
                </a:solidFill>
                <a:latin typeface="배달의민족 한나는 열한살"/>
                <a:ea typeface="배달의민족 한나는 열한살"/>
              </a:rPr>
              <a:t>취업정보</a:t>
            </a:r>
            <a:r>
              <a:rPr lang="en-US" altLang="ko-KR" sz="3200">
                <a:solidFill>
                  <a:srgbClr val="002060"/>
                </a:solidFill>
                <a:latin typeface="배달의민족 한나는 열한살"/>
                <a:ea typeface="배달의민족 한나는 열한살"/>
              </a:rPr>
              <a:t>-</a:t>
            </a:r>
            <a:r>
              <a:rPr lang="ko-KR" altLang="en-US" sz="3200">
                <a:solidFill>
                  <a:srgbClr val="002060"/>
                </a:solidFill>
                <a:latin typeface="배달의민족 한나는 열한살"/>
                <a:ea typeface="배달의민족 한나는 열한살"/>
              </a:rPr>
              <a:t>잡코리아</a:t>
            </a:r>
            <a:endParaRPr lang="ko-KR" altLang="en-US" sz="3200">
              <a:solidFill>
                <a:srgbClr val="002060"/>
              </a:solidFill>
              <a:latin typeface="배달의민족 한나는 열한살"/>
              <a:ea typeface="배달의민족 한나는 열한살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335504" y="812695"/>
            <a:ext cx="3671086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ore-KR" altLang="en-US" sz="2400">
                <a:solidFill>
                  <a:schemeClr val="accent1"/>
                </a:solidFill>
                <a:latin typeface="배달의민족 한나는 열한살"/>
                <a:ea typeface="배달의민족 한나는 열한살"/>
              </a:rPr>
              <a:t>빅데이터</a:t>
            </a:r>
            <a:r>
              <a:rPr lang="ko-KR" altLang="en-US" sz="2400">
                <a:solidFill>
                  <a:schemeClr val="accent1"/>
                </a:solidFill>
                <a:latin typeface="배달의민족 한나는 열한살"/>
                <a:ea typeface="배달의민족 한나는 열한살"/>
              </a:rPr>
              <a:t> 관련 기업 채용 공고</a:t>
            </a:r>
            <a:endParaRPr lang="ko-Kore-KR" altLang="en-US" sz="2400">
              <a:solidFill>
                <a:schemeClr val="accent1"/>
              </a:solidFill>
              <a:latin typeface="배달의민족 한나는 열한살"/>
              <a:ea typeface="배달의민족 한나는 열한살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62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latin typeface="배달의민족 한나는 열한살"/>
              <a:ea typeface="배달의민족 한나는 열한살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0" y="0"/>
            <a:ext cx="12192000" cy="7038713"/>
          </a:xfrm>
          <a:prstGeom prst="rect">
            <a:avLst/>
          </a:prstGeom>
          <a:solidFill>
            <a:schemeClr val="tx1">
              <a:lumMod val="95000"/>
              <a:lumOff val="5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latin typeface="배달의민족 한나는 열한살"/>
              <a:ea typeface="배달의민족 한나는 열한살"/>
            </a:endParaRPr>
          </a:p>
        </p:txBody>
      </p:sp>
      <p:sp>
        <p:nvSpPr>
          <p:cNvPr id="7" name="타원 6"/>
          <p:cNvSpPr/>
          <p:nvPr/>
        </p:nvSpPr>
        <p:spPr>
          <a:xfrm>
            <a:off x="2932268" y="1148315"/>
            <a:ext cx="6462144" cy="6071111"/>
          </a:xfrm>
          <a:prstGeom prst="ellipse">
            <a:avLst/>
          </a:prstGeom>
          <a:noFill/>
          <a:ln w="3175">
            <a:solidFill>
              <a:schemeClr val="bg1">
                <a:lumMod val="9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latin typeface="배달의민족 한나는 열한살"/>
              <a:ea typeface="배달의민족 한나는 열한살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537608" y="2757052"/>
            <a:ext cx="3251463" cy="32036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6000">
                <a:solidFill>
                  <a:schemeClr val="accent4"/>
                </a:solidFill>
                <a:latin typeface="배달의민족 한나는 열한살"/>
                <a:ea typeface="배달의민족 한나는 열한살"/>
              </a:rPr>
              <a:t>JOB</a:t>
            </a:r>
            <a:r>
              <a:rPr lang="ko-KR" altLang="en-US" sz="6000">
                <a:solidFill>
                  <a:schemeClr val="accent4"/>
                </a:solidFill>
                <a:latin typeface="배달의민족 한나는 열한살"/>
                <a:ea typeface="배달의민족 한나는 열한살"/>
              </a:rPr>
              <a:t>것들</a:t>
            </a:r>
            <a:endParaRPr lang="ko-KR" altLang="en-US" sz="6000">
              <a:solidFill>
                <a:schemeClr val="accent4"/>
              </a:solidFill>
              <a:latin typeface="배달의민족 한나는 열한살"/>
              <a:ea typeface="배달의민족 한나는 열한살"/>
            </a:endParaRPr>
          </a:p>
          <a:p>
            <a:pPr algn="ctr">
              <a:defRPr lang="ko-KR" altLang="en-US"/>
            </a:pPr>
            <a:r>
              <a:rPr lang="ko-KR" altLang="en-US" sz="3600">
                <a:solidFill>
                  <a:schemeClr val="bg1">
                    <a:lumMod val="95000"/>
                  </a:schemeClr>
                </a:solidFill>
                <a:latin typeface="배달의민족 한나는 열한살"/>
                <a:ea typeface="배달의민족 한나는 열한살"/>
              </a:rPr>
              <a:t>김근태</a:t>
            </a:r>
            <a:endParaRPr lang="ko-KR" altLang="en-US" sz="3600">
              <a:solidFill>
                <a:schemeClr val="bg1">
                  <a:lumMod val="95000"/>
                </a:schemeClr>
              </a:solidFill>
              <a:latin typeface="배달의민족 한나는 열한살"/>
              <a:ea typeface="배달의민족 한나는 열한살"/>
            </a:endParaRPr>
          </a:p>
          <a:p>
            <a:pPr algn="ctr">
              <a:defRPr lang="ko-KR" altLang="en-US"/>
            </a:pPr>
            <a:r>
              <a:rPr lang="ko-KR" altLang="en-US" sz="3600">
                <a:solidFill>
                  <a:schemeClr val="bg1">
                    <a:lumMod val="95000"/>
                  </a:schemeClr>
                </a:solidFill>
                <a:latin typeface="배달의민족 한나는 열한살"/>
                <a:ea typeface="배달의민족 한나는 열한살"/>
              </a:rPr>
              <a:t>최성진</a:t>
            </a:r>
            <a:endParaRPr lang="ko-KR" altLang="en-US" sz="3600">
              <a:solidFill>
                <a:schemeClr val="bg1">
                  <a:lumMod val="95000"/>
                </a:schemeClr>
              </a:solidFill>
              <a:latin typeface="배달의민족 한나는 열한살"/>
              <a:ea typeface="배달의민족 한나는 열한살"/>
            </a:endParaRPr>
          </a:p>
          <a:p>
            <a:pPr algn="ctr">
              <a:defRPr lang="ko-KR" altLang="en-US"/>
            </a:pPr>
            <a:r>
              <a:rPr lang="ko-KR" altLang="en-US" sz="3600">
                <a:solidFill>
                  <a:schemeClr val="bg1">
                    <a:lumMod val="95000"/>
                  </a:schemeClr>
                </a:solidFill>
                <a:latin typeface="배달의민족 한나는 열한살"/>
                <a:ea typeface="배달의민족 한나는 열한살"/>
              </a:rPr>
              <a:t>김대환</a:t>
            </a:r>
            <a:endParaRPr lang="ko-KR" altLang="en-US" sz="3600">
              <a:solidFill>
                <a:schemeClr val="bg1">
                  <a:lumMod val="95000"/>
                </a:schemeClr>
              </a:solidFill>
              <a:latin typeface="배달의민족 한나는 열한살"/>
              <a:ea typeface="배달의민족 한나는 열한살"/>
            </a:endParaRPr>
          </a:p>
          <a:p>
            <a:pPr algn="ctr">
              <a:defRPr lang="ko-KR" altLang="en-US"/>
            </a:pPr>
            <a:r>
              <a:rPr lang="ko-KR" altLang="en-US" sz="3600">
                <a:solidFill>
                  <a:schemeClr val="bg1">
                    <a:lumMod val="95000"/>
                  </a:schemeClr>
                </a:solidFill>
                <a:latin typeface="배달의민족 한나는 열한살"/>
                <a:ea typeface="배달의민족 한나는 열한살"/>
              </a:rPr>
              <a:t>박윤미</a:t>
            </a:r>
            <a:endParaRPr lang="en-US" altLang="ko-KR" sz="3600">
              <a:solidFill>
                <a:schemeClr val="bg1">
                  <a:lumMod val="95000"/>
                </a:schemeClr>
              </a:solidFill>
              <a:latin typeface="배달의민족 한나는 열한살"/>
              <a:ea typeface="배달의민족 한나는 열한살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>
            <a:lum bright="70000" contrast="-70000"/>
          </a:blip>
          <a:stretch>
            <a:fillRect/>
          </a:stretch>
        </p:blipFill>
        <p:spPr>
          <a:xfrm>
            <a:off x="5124893" y="361427"/>
            <a:ext cx="1942214" cy="194221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4181" y="35446"/>
            <a:ext cx="610659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2800">
                <a:latin typeface="배달의민족 한나는 열한살"/>
                <a:ea typeface="배달의민족 한나는 열한살"/>
              </a:rPr>
              <a:t>03</a:t>
            </a:r>
            <a:endParaRPr lang="ko-KR" altLang="en-US" sz="2800">
              <a:latin typeface="배달의민족 한나는 열한살"/>
              <a:ea typeface="배달의민족 한나는 열한살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435310" y="1227666"/>
            <a:ext cx="5321379" cy="532137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01750" y="297056"/>
            <a:ext cx="3085390" cy="56781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3200">
                <a:solidFill>
                  <a:srgbClr val="002060"/>
                </a:solidFill>
                <a:latin typeface="배달의민족 한나는 열한살"/>
                <a:ea typeface="배달의민족 한나는 열한살"/>
              </a:rPr>
              <a:t>취업정보</a:t>
            </a:r>
            <a:r>
              <a:rPr lang="en-US" altLang="ko-KR" sz="3200">
                <a:solidFill>
                  <a:srgbClr val="002060"/>
                </a:solidFill>
                <a:latin typeface="배달의민족 한나는 열한살"/>
                <a:ea typeface="배달의민족 한나는 열한살"/>
              </a:rPr>
              <a:t>-</a:t>
            </a:r>
            <a:r>
              <a:rPr lang="ko-KR" altLang="en-US" sz="3200">
                <a:solidFill>
                  <a:srgbClr val="002060"/>
                </a:solidFill>
                <a:latin typeface="배달의민족 한나는 열한살"/>
                <a:ea typeface="배달의민족 한나는 열한살"/>
              </a:rPr>
              <a:t>잡코리아</a:t>
            </a:r>
            <a:endParaRPr lang="ko-KR" altLang="en-US" sz="3200">
              <a:solidFill>
                <a:srgbClr val="002060"/>
              </a:solidFill>
              <a:latin typeface="배달의민족 한나는 열한살"/>
              <a:ea typeface="배달의민족 한나는 열한살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55172" y="881831"/>
            <a:ext cx="4237293" cy="44976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ore-KR" altLang="en-US" sz="2400">
                <a:solidFill>
                  <a:schemeClr val="accent1"/>
                </a:solidFill>
                <a:latin typeface="배달의민족 한나는 열한살"/>
                <a:ea typeface="배달의민족 한나는 열한살"/>
              </a:rPr>
              <a:t>데이터</a:t>
            </a:r>
            <a:r>
              <a:rPr lang="ko-KR" altLang="en-US" sz="2400">
                <a:solidFill>
                  <a:schemeClr val="accent1"/>
                </a:solidFill>
                <a:latin typeface="배달의민족 한나는 열한살"/>
                <a:ea typeface="배달의민족 한나는 열한살"/>
              </a:rPr>
              <a:t> 관련 직무 분야 순위 시각화</a:t>
            </a:r>
            <a:endParaRPr lang="ko-Kore-KR" altLang="en-US" sz="2400">
              <a:solidFill>
                <a:schemeClr val="accent1"/>
              </a:solidFill>
              <a:latin typeface="배달의민족 한나는 열한살"/>
              <a:ea typeface="배달의민족 한나는 열한살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4181" y="35446"/>
            <a:ext cx="610659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2800">
                <a:latin typeface="배달의민족 한나는 열한살"/>
                <a:ea typeface="배달의민족 한나는 열한살"/>
              </a:rPr>
              <a:t>03</a:t>
            </a:r>
            <a:endParaRPr lang="ko-KR" altLang="en-US" sz="2800">
              <a:latin typeface="배달의민족 한나는 열한살"/>
              <a:ea typeface="배달의민족 한나는 열한살"/>
            </a:endParaRPr>
          </a:p>
        </p:txBody>
      </p:sp>
      <p:pic>
        <p:nvPicPr>
          <p:cNvPr id="8" name="그림 7" descr="텍스트, 직사각형, 스크린샷, 도표이(가) 표시된 사진  자동 생성된 설명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403402" y="887694"/>
            <a:ext cx="7384500" cy="590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01750" y="297056"/>
            <a:ext cx="3085390" cy="56781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3200">
                <a:solidFill>
                  <a:srgbClr val="002060"/>
                </a:solidFill>
                <a:latin typeface="배달의민족 한나는 열한살"/>
                <a:ea typeface="배달의민족 한나는 열한살"/>
              </a:rPr>
              <a:t>취업정보</a:t>
            </a:r>
            <a:r>
              <a:rPr lang="en-US" altLang="ko-KR" sz="3200">
                <a:solidFill>
                  <a:srgbClr val="002060"/>
                </a:solidFill>
                <a:latin typeface="배달의민족 한나는 열한살"/>
                <a:ea typeface="배달의민족 한나는 열한살"/>
              </a:rPr>
              <a:t>-</a:t>
            </a:r>
            <a:r>
              <a:rPr lang="ko-KR" altLang="en-US" sz="3200">
                <a:solidFill>
                  <a:srgbClr val="002060"/>
                </a:solidFill>
                <a:latin typeface="배달의민족 한나는 열한살"/>
                <a:ea typeface="배달의민족 한나는 열한살"/>
              </a:rPr>
              <a:t>잡코리아</a:t>
            </a:r>
            <a:endParaRPr lang="ko-KR" altLang="en-US" sz="3200">
              <a:solidFill>
                <a:srgbClr val="002060"/>
              </a:solidFill>
              <a:latin typeface="배달의민족 한나는 열한살"/>
              <a:ea typeface="배달의민족 한나는 열한살"/>
            </a:endParaRPr>
          </a:p>
        </p:txBody>
      </p:sp>
      <p:sp>
        <p:nvSpPr>
          <p:cNvPr id="2" name="오른쪽 화살표[R] 1"/>
          <p:cNvSpPr/>
          <p:nvPr/>
        </p:nvSpPr>
        <p:spPr>
          <a:xfrm rot="9312153">
            <a:off x="3827248" y="2293035"/>
            <a:ext cx="2420031" cy="1172818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ore-KR" altLang="en-US">
              <a:latin typeface="배달의민족 한나는 열한살"/>
              <a:ea typeface="배달의민족 한나는 열한살"/>
            </a:endParaRPr>
          </a:p>
        </p:txBody>
      </p:sp>
      <p:sp>
        <p:nvSpPr>
          <p:cNvPr id="5" name="TextBox 4"/>
          <p:cNvSpPr txBox="1"/>
          <p:nvPr/>
        </p:nvSpPr>
        <p:spPr>
          <a:xfrm rot="20114228">
            <a:off x="4705062" y="2528068"/>
            <a:ext cx="948978" cy="45135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ore-KR" altLang="en-US" sz="2400">
                <a:solidFill>
                  <a:schemeClr val="tx2"/>
                </a:solidFill>
                <a:latin typeface="배달의민족 한나는 열한살"/>
                <a:ea typeface="배달의민족 한나는 열한살"/>
              </a:rPr>
              <a:t>파이썬</a:t>
            </a:r>
            <a:endParaRPr lang="ko-Kore-KR" altLang="en-US" sz="2400">
              <a:solidFill>
                <a:schemeClr val="tx2"/>
              </a:solidFill>
              <a:latin typeface="배달의민족 한나는 열한살"/>
              <a:ea typeface="배달의민족 한나는 열한살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393102" y="1120888"/>
            <a:ext cx="3775537" cy="4488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ore-KR" altLang="en-US" sz="2400">
                <a:solidFill>
                  <a:schemeClr val="tx2"/>
                </a:solidFill>
                <a:latin typeface="배달의민족 한나는 열한살"/>
                <a:ea typeface="배달의민족 한나는 열한살"/>
              </a:rPr>
              <a:t>기업이</a:t>
            </a:r>
            <a:r>
              <a:rPr lang="ko-KR" altLang="en-US" sz="2400">
                <a:solidFill>
                  <a:schemeClr val="tx2"/>
                </a:solidFill>
                <a:latin typeface="배달의민족 한나는 열한살"/>
                <a:ea typeface="배달의민족 한나는 열한살"/>
              </a:rPr>
              <a:t> 원하는 프로그래밍 언어</a:t>
            </a:r>
            <a:endParaRPr lang="ko-Kore-KR" altLang="en-US" sz="2400">
              <a:solidFill>
                <a:schemeClr val="tx2"/>
              </a:solidFill>
              <a:latin typeface="배달의민족 한나는 열한살"/>
              <a:ea typeface="배달의민족 한나는 열한살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4181" y="35446"/>
            <a:ext cx="610659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2800">
                <a:latin typeface="배달의민족 한나는 열한살"/>
                <a:ea typeface="배달의민족 한나는 열한살"/>
              </a:rPr>
              <a:t>03</a:t>
            </a:r>
            <a:endParaRPr lang="ko-KR" altLang="en-US" sz="2800">
              <a:latin typeface="배달의민족 한나는 열한살"/>
              <a:ea typeface="배달의민족 한나는 열한살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92368" y="843293"/>
            <a:ext cx="10937631" cy="517141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485184" y="6091585"/>
            <a:ext cx="3874478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700">
                <a:solidFill>
                  <a:schemeClr val="accent3"/>
                </a:solidFill>
                <a:latin typeface="배달의민족 한나는 열한살"/>
                <a:ea typeface="배달의민족 한나는 열한살"/>
              </a:rPr>
              <a:t>출처 </a:t>
            </a:r>
            <a:r>
              <a:rPr lang="en-US" altLang="ko-KR" sz="700">
                <a:solidFill>
                  <a:schemeClr val="accent3"/>
                </a:solidFill>
                <a:latin typeface="배달의민족 한나는 열한살"/>
                <a:ea typeface="배달의민족 한나는 열한살"/>
              </a:rPr>
              <a:t>: https://www.saramin.co.kr/zf_user/jobs/list/job-category?cat_kewd=116&amp;panel_type=&amp;search_optional_item=n&amp;search_done=y&amp;panel_count=y&amp;preview=y&amp;page=1&amp;sort=AD</a:t>
            </a:r>
            <a:endParaRPr lang="ko-KR" altLang="en-US" sz="700">
              <a:solidFill>
                <a:schemeClr val="accent3"/>
              </a:solidFill>
              <a:latin typeface="배달의민족 한나는 열한살"/>
              <a:ea typeface="배달의민족 한나는 열한살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01750" y="297056"/>
            <a:ext cx="4352215" cy="56781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3200">
                <a:solidFill>
                  <a:srgbClr val="002060"/>
                </a:solidFill>
                <a:latin typeface="배달의민족 한나는 열한살"/>
                <a:ea typeface="배달의민족 한나는 열한살"/>
              </a:rPr>
              <a:t>취업정보</a:t>
            </a:r>
            <a:r>
              <a:rPr lang="en-US" altLang="ko-KR" sz="3200">
                <a:solidFill>
                  <a:srgbClr val="002060"/>
                </a:solidFill>
                <a:latin typeface="배달의민족 한나는 열한살"/>
                <a:ea typeface="배달의민족 한나는 열한살"/>
              </a:rPr>
              <a:t>-</a:t>
            </a:r>
            <a:r>
              <a:rPr lang="ko-KR" altLang="en-US" sz="3200">
                <a:solidFill>
                  <a:srgbClr val="002060"/>
                </a:solidFill>
                <a:latin typeface="배달의민족 한나는 열한살"/>
                <a:ea typeface="배달의민족 한나는 열한살"/>
              </a:rPr>
              <a:t>기업추천</a:t>
            </a:r>
            <a:r>
              <a:rPr lang="en-US" altLang="ko-KR" sz="3200">
                <a:solidFill>
                  <a:srgbClr val="002060"/>
                </a:solidFill>
                <a:latin typeface="배달의민족 한나는 열한살"/>
                <a:ea typeface="배달의민족 한나는 열한살"/>
              </a:rPr>
              <a:t>(</a:t>
            </a:r>
            <a:r>
              <a:rPr lang="ko-KR" altLang="en-US" sz="3200">
                <a:solidFill>
                  <a:srgbClr val="002060"/>
                </a:solidFill>
                <a:latin typeface="배달의민족 한나는 열한살"/>
                <a:ea typeface="배달의민족 한나는 열한살"/>
              </a:rPr>
              <a:t>사람인</a:t>
            </a:r>
            <a:r>
              <a:rPr lang="en-US" altLang="ko-KR" sz="3200">
                <a:solidFill>
                  <a:srgbClr val="002060"/>
                </a:solidFill>
                <a:latin typeface="배달의민족 한나는 열한살"/>
                <a:ea typeface="배달의민족 한나는 열한살"/>
              </a:rPr>
              <a:t>)</a:t>
            </a:r>
            <a:endParaRPr lang="ko-KR" altLang="en-US" sz="3200">
              <a:solidFill>
                <a:srgbClr val="002060"/>
              </a:solidFill>
              <a:latin typeface="배달의민족 한나는 열한살"/>
              <a:ea typeface="배달의민족 한나는 열한살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528398" y="1498575"/>
            <a:ext cx="3678216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ore-KR" altLang="en-US" sz="2400">
                <a:solidFill>
                  <a:schemeClr val="accent1"/>
                </a:solidFill>
                <a:latin typeface="배달의민족 한나는 열한살"/>
                <a:ea typeface="배달의민족 한나는 열한살"/>
              </a:rPr>
              <a:t>빅데이터</a:t>
            </a:r>
            <a:r>
              <a:rPr lang="ko-KR" altLang="en-US" sz="2400">
                <a:solidFill>
                  <a:schemeClr val="accent1"/>
                </a:solidFill>
                <a:latin typeface="배달의민족 한나는 열한살"/>
                <a:ea typeface="배달의민족 한나는 열한살"/>
              </a:rPr>
              <a:t> 관련 기업 채용 공고</a:t>
            </a:r>
            <a:endParaRPr lang="ko-Kore-KR" altLang="en-US" sz="2400">
              <a:solidFill>
                <a:schemeClr val="accent1"/>
              </a:solidFill>
              <a:latin typeface="배달의민족 한나는 열한살"/>
              <a:ea typeface="배달의민족 한나는 열한살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4181" y="35446"/>
            <a:ext cx="610659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2800">
                <a:latin typeface="배달의민족 한나는 열한살"/>
                <a:ea typeface="배달의민족 한나는 열한살"/>
              </a:rPr>
              <a:t>03</a:t>
            </a:r>
            <a:endParaRPr lang="ko-KR" altLang="en-US" sz="2800">
              <a:latin typeface="배달의민족 한나는 열한살"/>
              <a:ea typeface="배달의민족 한나는 열한살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910794" y="945192"/>
            <a:ext cx="3841827" cy="794569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2400">
                <a:solidFill>
                  <a:schemeClr val="tx2"/>
                </a:solidFill>
                <a:latin typeface="배달의민족 한나는 열한살"/>
                <a:ea typeface="배달의민족 한나는 열한살"/>
              </a:rPr>
              <a:t>지원자 수 상위 </a:t>
            </a:r>
            <a:r>
              <a:rPr lang="en-US" altLang="ko-KR" sz="2400">
                <a:solidFill>
                  <a:schemeClr val="tx2"/>
                </a:solidFill>
                <a:latin typeface="배달의민족 한나는 열한살"/>
                <a:ea typeface="배달의민족 한나는 열한살"/>
              </a:rPr>
              <a:t>10</a:t>
            </a:r>
            <a:r>
              <a:rPr lang="ko-KR" altLang="en-US" sz="2400">
                <a:solidFill>
                  <a:schemeClr val="tx2"/>
                </a:solidFill>
                <a:latin typeface="배달의민족 한나는 열한살"/>
                <a:ea typeface="배달의민족 한나는 열한살"/>
              </a:rPr>
              <a:t>개</a:t>
            </a:r>
            <a:endParaRPr lang="ko-KR" altLang="en-US" sz="2400">
              <a:solidFill>
                <a:schemeClr val="tx2"/>
              </a:solidFill>
              <a:latin typeface="배달의민족 한나는 열한살"/>
              <a:ea typeface="배달의민족 한나는 열한살"/>
            </a:endParaRPr>
          </a:p>
          <a:p>
            <a:pPr algn="ctr">
              <a:defRPr lang="ko-KR" altLang="en-US"/>
            </a:pPr>
            <a:r>
              <a:rPr lang="ko-KR" altLang="en-US" sz="2400">
                <a:solidFill>
                  <a:schemeClr val="tx2"/>
                </a:solidFill>
                <a:latin typeface="배달의민족 한나는 열한살"/>
                <a:ea typeface="배달의민족 한나는 열한살"/>
              </a:rPr>
              <a:t>기업 추천</a:t>
            </a:r>
            <a:endParaRPr lang="en-US" altLang="ko-KR" sz="2400">
              <a:solidFill>
                <a:schemeClr val="tx2"/>
              </a:solidFill>
              <a:latin typeface="배달의민족 한나는 열한살"/>
              <a:ea typeface="배달의민족 한나는 열한살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6678" y="1803122"/>
            <a:ext cx="5280075" cy="475782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701750" y="297056"/>
            <a:ext cx="4352215" cy="56781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3200">
                <a:solidFill>
                  <a:srgbClr val="002060"/>
                </a:solidFill>
                <a:latin typeface="배달의민족 한나는 열한살"/>
                <a:ea typeface="배달의민족 한나는 열한살"/>
              </a:rPr>
              <a:t>취업정보</a:t>
            </a:r>
            <a:r>
              <a:rPr lang="en-US" altLang="ko-KR" sz="3200">
                <a:solidFill>
                  <a:srgbClr val="002060"/>
                </a:solidFill>
                <a:latin typeface="배달의민족 한나는 열한살"/>
                <a:ea typeface="배달의민족 한나는 열한살"/>
              </a:rPr>
              <a:t>-</a:t>
            </a:r>
            <a:r>
              <a:rPr lang="ko-KR" altLang="en-US" sz="3200">
                <a:solidFill>
                  <a:srgbClr val="002060"/>
                </a:solidFill>
                <a:latin typeface="배달의민족 한나는 열한살"/>
                <a:ea typeface="배달의민족 한나는 열한살"/>
              </a:rPr>
              <a:t>기업추천</a:t>
            </a:r>
            <a:r>
              <a:rPr lang="en-US" altLang="ko-KR" sz="3200">
                <a:solidFill>
                  <a:srgbClr val="002060"/>
                </a:solidFill>
                <a:latin typeface="배달의민족 한나는 열한살"/>
                <a:ea typeface="배달의민족 한나는 열한살"/>
              </a:rPr>
              <a:t>(</a:t>
            </a:r>
            <a:r>
              <a:rPr lang="ko-KR" altLang="en-US" sz="3200">
                <a:solidFill>
                  <a:srgbClr val="002060"/>
                </a:solidFill>
                <a:latin typeface="배달의민족 한나는 열한살"/>
                <a:ea typeface="배달의민족 한나는 열한살"/>
              </a:rPr>
              <a:t>사람인</a:t>
            </a:r>
            <a:r>
              <a:rPr lang="en-US" altLang="ko-KR" sz="3200">
                <a:solidFill>
                  <a:srgbClr val="002060"/>
                </a:solidFill>
                <a:latin typeface="배달의민족 한나는 열한살"/>
                <a:ea typeface="배달의민족 한나는 열한살"/>
              </a:rPr>
              <a:t>)</a:t>
            </a:r>
            <a:endParaRPr lang="ko-KR" altLang="en-US" sz="3200">
              <a:solidFill>
                <a:srgbClr val="002060"/>
              </a:solidFill>
              <a:latin typeface="배달의민족 한나는 열한살"/>
              <a:ea typeface="배달의민족 한나는 열한살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227790" y="945192"/>
            <a:ext cx="6765428" cy="55450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"/>
          <p:cNvSpPr/>
          <p:nvPr/>
        </p:nvSpPr>
        <p:spPr>
          <a:xfrm>
            <a:off x="0" y="0"/>
            <a:ext cx="12186000" cy="6858000"/>
          </a:xfrm>
          <a:prstGeom prst="rect">
            <a:avLst/>
          </a:prstGeom>
          <a:blipFill rotWithShape="1">
            <a:blip r:embed="rId2">
              <a:alphaModFix amt="70000"/>
              <a:lum/>
            </a:blip>
            <a:stretch>
              <a:fillRect/>
            </a:stretch>
          </a:blip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4" name=""/>
          <p:cNvSpPr/>
          <p:nvPr/>
        </p:nvSpPr>
        <p:spPr>
          <a:xfrm>
            <a:off x="0" y="0"/>
            <a:ext cx="12206288" cy="6858000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5" name="TextBox 3"/>
          <p:cNvSpPr txBox="1"/>
          <p:nvPr/>
        </p:nvSpPr>
        <p:spPr>
          <a:xfrm>
            <a:off x="2369701" y="2683372"/>
            <a:ext cx="7452538" cy="14912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6000">
                <a:solidFill>
                  <a:schemeClr val="bg1"/>
                </a:solidFill>
                <a:latin typeface="배달의민족 한나는 열한살"/>
                <a:ea typeface="배달의민족 한나는 열한살"/>
              </a:rPr>
              <a:t>준비 방향 제시</a:t>
            </a:r>
            <a:r>
              <a:rPr lang="en-US" altLang="ko-KR" sz="6000">
                <a:solidFill>
                  <a:schemeClr val="bg1"/>
                </a:solidFill>
                <a:latin typeface="배달의민족 한나는 열한살"/>
                <a:ea typeface="배달의민족 한나는 열한살"/>
              </a:rPr>
              <a:t> </a:t>
            </a:r>
            <a:endParaRPr lang="en-US" altLang="ko-KR" sz="6000">
              <a:solidFill>
                <a:schemeClr val="bg1"/>
              </a:solidFill>
              <a:latin typeface="배달의민족 한나는 열한살"/>
              <a:ea typeface="배달의민족 한나는 열한살"/>
            </a:endParaRPr>
          </a:p>
          <a:p>
            <a:pPr algn="ctr">
              <a:defRPr lang="ko-KR" altLang="en-US"/>
            </a:pPr>
            <a:r>
              <a:rPr lang="en-US" altLang="ko-KR" sz="3200">
                <a:solidFill>
                  <a:schemeClr val="bg1"/>
                </a:solidFill>
                <a:latin typeface="배달의민족 한나는 열한살"/>
                <a:ea typeface="배달의민족 한나는 열한살"/>
              </a:rPr>
              <a:t>Suggestion</a:t>
            </a:r>
            <a:endParaRPr lang="en-US" altLang="ko-KR" sz="3200">
              <a:solidFill>
                <a:schemeClr val="bg1"/>
              </a:solidFill>
              <a:latin typeface="배달의민족 한나는 열한살"/>
              <a:ea typeface="배달의민족 한나는 열한살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4181" y="35446"/>
            <a:ext cx="639234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2800">
                <a:latin typeface="배달의민족 한나는 열한살"/>
                <a:ea typeface="배달의민족 한나는 열한살"/>
              </a:rPr>
              <a:t>04</a:t>
            </a:r>
            <a:endParaRPr lang="en-US" altLang="ko-KR" sz="2800">
              <a:latin typeface="배달의민족 한나는 열한살"/>
              <a:ea typeface="배달의민족 한나는 열한살"/>
            </a:endParaRPr>
          </a:p>
        </p:txBody>
      </p:sp>
      <p:sp>
        <p:nvSpPr>
          <p:cNvPr id="3" name="TextBox 4"/>
          <p:cNvSpPr txBox="1"/>
          <p:nvPr/>
        </p:nvSpPr>
        <p:spPr>
          <a:xfrm>
            <a:off x="701749" y="297056"/>
            <a:ext cx="2504365" cy="56781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3200">
                <a:solidFill>
                  <a:srgbClr val="002060"/>
                </a:solidFill>
                <a:latin typeface="배달의민족 한나는 열한살"/>
                <a:ea typeface="배달의민족 한나는 열한살"/>
              </a:rPr>
              <a:t>준비 방향 제시</a:t>
            </a:r>
            <a:endParaRPr lang="ko-KR" altLang="en-US" sz="3200">
              <a:solidFill>
                <a:srgbClr val="002060"/>
              </a:solidFill>
              <a:latin typeface="배달의민족 한나는 열한살"/>
              <a:ea typeface="배달의민족 한나는 열한살"/>
            </a:endParaRPr>
          </a:p>
        </p:txBody>
      </p:sp>
      <p:sp>
        <p:nvSpPr>
          <p:cNvPr id="4" name=""/>
          <p:cNvSpPr/>
          <p:nvPr/>
        </p:nvSpPr>
        <p:spPr>
          <a:xfrm>
            <a:off x="1052512" y="1643062"/>
            <a:ext cx="4305299" cy="4305299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 lang="ko-KR" altLang="en-US"/>
            </a:pPr>
            <a:endParaRPr lang="en-US" altLang="ko-KR"/>
          </a:p>
        </p:txBody>
      </p:sp>
      <p:sp>
        <p:nvSpPr>
          <p:cNvPr id="5" name=""/>
          <p:cNvSpPr/>
          <p:nvPr/>
        </p:nvSpPr>
        <p:spPr>
          <a:xfrm>
            <a:off x="2100262" y="1690687"/>
            <a:ext cx="2219326" cy="1362075"/>
          </a:xfrm>
          <a:prstGeom prst="ellipse">
            <a:avLst/>
          </a:prstGeom>
          <a:solidFill>
            <a:schemeClr val="bg1">
              <a:lumMod val="3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p>
            <a:pPr algn="ctr">
              <a:defRPr lang="ko-KR" altLang="en-US"/>
            </a:pPr>
            <a:endParaRPr lang="en-US" altLang="ko-KR"/>
          </a:p>
        </p:txBody>
      </p:sp>
      <p:sp>
        <p:nvSpPr>
          <p:cNvPr id="6" name=""/>
          <p:cNvSpPr/>
          <p:nvPr/>
        </p:nvSpPr>
        <p:spPr>
          <a:xfrm>
            <a:off x="2100262" y="3128962"/>
            <a:ext cx="2219326" cy="1362075"/>
          </a:xfrm>
          <a:prstGeom prst="ellipse">
            <a:avLst/>
          </a:prstGeom>
          <a:solidFill>
            <a:schemeClr val="bg1">
              <a:lumMod val="3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p>
            <a:pPr algn="ctr">
              <a:defRPr lang="ko-KR" altLang="en-US"/>
            </a:pPr>
            <a:endParaRPr lang="en-US" altLang="ko-KR"/>
          </a:p>
        </p:txBody>
      </p:sp>
      <p:sp>
        <p:nvSpPr>
          <p:cNvPr id="7" name=""/>
          <p:cNvSpPr/>
          <p:nvPr/>
        </p:nvSpPr>
        <p:spPr>
          <a:xfrm>
            <a:off x="2100262" y="4548187"/>
            <a:ext cx="2219326" cy="1362075"/>
          </a:xfrm>
          <a:prstGeom prst="ellipse">
            <a:avLst/>
          </a:prstGeom>
          <a:solidFill>
            <a:schemeClr val="bg1">
              <a:lumMod val="3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p>
            <a:pPr algn="ctr">
              <a:defRPr lang="ko-KR" altLang="en-US"/>
            </a:pPr>
            <a:endParaRPr lang="en-US" altLang="ko-KR"/>
          </a:p>
        </p:txBody>
      </p:sp>
      <p:sp>
        <p:nvSpPr>
          <p:cNvPr id="8" name=""/>
          <p:cNvSpPr txBox="1"/>
          <p:nvPr/>
        </p:nvSpPr>
        <p:spPr>
          <a:xfrm>
            <a:off x="2328862" y="1738313"/>
            <a:ext cx="1800225" cy="364807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defRPr lang="ko-KR" altLang="en-US"/>
            </a:pPr>
            <a:r>
              <a:rPr lang="ko-KR" altLang="en-US">
                <a:latin typeface="배달의민족 한나는 열한살"/>
                <a:ea typeface="배달의민족 한나는 열한살"/>
              </a:rPr>
              <a:t>프로그래밍 언어</a:t>
            </a:r>
            <a:endParaRPr lang="ko-KR" altLang="en-US">
              <a:latin typeface="배달의민족 한나는 열한살"/>
              <a:ea typeface="배달의민족 한나는 열한살"/>
            </a:endParaRPr>
          </a:p>
        </p:txBody>
      </p:sp>
      <p:sp>
        <p:nvSpPr>
          <p:cNvPr id="9" name=""/>
          <p:cNvSpPr txBox="1"/>
          <p:nvPr/>
        </p:nvSpPr>
        <p:spPr>
          <a:xfrm>
            <a:off x="2328862" y="2338388"/>
            <a:ext cx="1800225" cy="317182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defRPr lang="ko-KR" altLang="en-US"/>
            </a:pPr>
            <a:r>
              <a:rPr lang="en-US" altLang="ko-KR" sz="1500">
                <a:solidFill>
                  <a:schemeClr val="bg1"/>
                </a:solidFill>
                <a:latin typeface="배달의민족 한나는 열한살"/>
                <a:ea typeface="배달의민족 한나는 열한살"/>
              </a:rPr>
              <a:t>Python</a:t>
            </a:r>
            <a:endParaRPr lang="en-US" altLang="ko-KR" sz="1500">
              <a:solidFill>
                <a:schemeClr val="bg1"/>
              </a:solidFill>
              <a:latin typeface="배달의민족 한나는 열한살"/>
              <a:ea typeface="배달의민족 한나는 열한살"/>
            </a:endParaRPr>
          </a:p>
        </p:txBody>
      </p:sp>
      <p:sp>
        <p:nvSpPr>
          <p:cNvPr id="10" name=""/>
          <p:cNvSpPr txBox="1"/>
          <p:nvPr/>
        </p:nvSpPr>
        <p:spPr>
          <a:xfrm>
            <a:off x="2328862" y="3064193"/>
            <a:ext cx="1800225" cy="364807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defRPr lang="ko-KR" altLang="en-US"/>
            </a:pPr>
            <a:r>
              <a:rPr lang="ko-KR" altLang="en-US">
                <a:latin typeface="배달의민족 한나는 열한살"/>
                <a:ea typeface="배달의민족 한나는 열한살"/>
              </a:rPr>
              <a:t>자격증</a:t>
            </a:r>
            <a:endParaRPr lang="ko-KR" altLang="en-US">
              <a:latin typeface="배달의민족 한나는 열한살"/>
              <a:ea typeface="배달의민족 한나는 열한살"/>
            </a:endParaRPr>
          </a:p>
        </p:txBody>
      </p:sp>
      <p:sp>
        <p:nvSpPr>
          <p:cNvPr id="11" name=""/>
          <p:cNvSpPr txBox="1"/>
          <p:nvPr/>
        </p:nvSpPr>
        <p:spPr>
          <a:xfrm>
            <a:off x="2481262" y="4113370"/>
            <a:ext cx="1447800" cy="313850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defRPr lang="ko-KR" altLang="en-US"/>
            </a:pPr>
            <a:r>
              <a:rPr lang="ko-KR" altLang="en-US" sz="1500">
                <a:solidFill>
                  <a:schemeClr val="bg1"/>
                </a:solidFill>
                <a:latin typeface="배달의민족 한나는 열한살"/>
                <a:ea typeface="배달의민족 한나는 열한살"/>
              </a:rPr>
              <a:t>빅데이터분석기사</a:t>
            </a:r>
            <a:endParaRPr lang="ko-KR" altLang="en-US" sz="1500">
              <a:solidFill>
                <a:schemeClr val="bg1"/>
              </a:solidFill>
              <a:latin typeface="배달의민족 한나는 열한살"/>
              <a:ea typeface="배달의민족 한나는 열한살"/>
            </a:endParaRPr>
          </a:p>
        </p:txBody>
      </p:sp>
      <p:sp>
        <p:nvSpPr>
          <p:cNvPr id="12" name=""/>
          <p:cNvSpPr txBox="1"/>
          <p:nvPr/>
        </p:nvSpPr>
        <p:spPr>
          <a:xfrm>
            <a:off x="2319336" y="3441859"/>
            <a:ext cx="1800224" cy="318611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defRPr lang="ko-KR" altLang="en-US"/>
            </a:pPr>
            <a:r>
              <a:rPr lang="en-US" altLang="ko-KR" sz="1500">
                <a:solidFill>
                  <a:schemeClr val="bg1"/>
                </a:solidFill>
                <a:latin typeface="배달의민족 한나는 열한살"/>
                <a:ea typeface="배달의민족 한나는 열한살"/>
              </a:rPr>
              <a:t>ADsp</a:t>
            </a:r>
            <a:r>
              <a:rPr lang="ko-KR" altLang="en-US" sz="1500">
                <a:solidFill>
                  <a:schemeClr val="bg1"/>
                </a:solidFill>
                <a:latin typeface="배달의민족 한나는 열한살"/>
                <a:ea typeface="배달의민족 한나는 열한살"/>
              </a:rPr>
              <a:t>        </a:t>
            </a:r>
            <a:r>
              <a:rPr lang="en-US" altLang="ko-KR" sz="1500">
                <a:solidFill>
                  <a:schemeClr val="bg1"/>
                </a:solidFill>
                <a:latin typeface="배달의민족 한나는 열한살"/>
                <a:ea typeface="배달의민족 한나는 열한살"/>
              </a:rPr>
              <a:t>SQLD</a:t>
            </a:r>
            <a:endParaRPr lang="en-US" altLang="ko-KR" sz="1500">
              <a:solidFill>
                <a:schemeClr val="bg1"/>
              </a:solidFill>
              <a:latin typeface="배달의민족 한나는 열한살"/>
              <a:ea typeface="배달의민족 한나는 열한살"/>
            </a:endParaRPr>
          </a:p>
        </p:txBody>
      </p:sp>
      <p:sp>
        <p:nvSpPr>
          <p:cNvPr id="14" name=""/>
          <p:cNvSpPr txBox="1"/>
          <p:nvPr/>
        </p:nvSpPr>
        <p:spPr>
          <a:xfrm>
            <a:off x="2490787" y="3779995"/>
            <a:ext cx="1447800" cy="313850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defRPr lang="ko-KR" altLang="en-US"/>
            </a:pPr>
            <a:r>
              <a:rPr lang="ko-KR" altLang="en-US" sz="1500">
                <a:solidFill>
                  <a:schemeClr val="bg1"/>
                </a:solidFill>
                <a:latin typeface="배달의민족 한나는 열한살"/>
                <a:ea typeface="배달의민족 한나는 열한살"/>
              </a:rPr>
              <a:t>정보처리기사</a:t>
            </a:r>
            <a:endParaRPr lang="ko-KR" altLang="en-US" sz="1500">
              <a:solidFill>
                <a:schemeClr val="bg1"/>
              </a:solidFill>
              <a:latin typeface="배달의민족 한나는 열한살"/>
              <a:ea typeface="배달의민족 한나는 열한살"/>
            </a:endParaRPr>
          </a:p>
        </p:txBody>
      </p:sp>
      <p:sp>
        <p:nvSpPr>
          <p:cNvPr id="15" name=""/>
          <p:cNvSpPr txBox="1"/>
          <p:nvPr/>
        </p:nvSpPr>
        <p:spPr>
          <a:xfrm>
            <a:off x="2328862" y="4569143"/>
            <a:ext cx="1800225" cy="364807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defRPr lang="ko-KR" altLang="en-US"/>
            </a:pPr>
            <a:r>
              <a:rPr lang="ko-KR" altLang="en-US">
                <a:latin typeface="배달의민족 한나는 열한살"/>
                <a:ea typeface="배달의민족 한나는 열한살"/>
              </a:rPr>
              <a:t>공모전</a:t>
            </a:r>
            <a:endParaRPr lang="ko-KR" altLang="en-US">
              <a:latin typeface="배달의민족 한나는 열한살"/>
              <a:ea typeface="배달의민족 한나는 열한살"/>
            </a:endParaRPr>
          </a:p>
        </p:txBody>
      </p:sp>
      <p:sp>
        <p:nvSpPr>
          <p:cNvPr id="16" name=""/>
          <p:cNvSpPr txBox="1"/>
          <p:nvPr/>
        </p:nvSpPr>
        <p:spPr>
          <a:xfrm>
            <a:off x="2262187" y="5161120"/>
            <a:ext cx="1981199" cy="542450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defRPr lang="ko-KR" altLang="en-US"/>
            </a:pPr>
            <a:r>
              <a:rPr lang="ko-KR" altLang="en-US" sz="1500">
                <a:solidFill>
                  <a:schemeClr val="bg1"/>
                </a:solidFill>
                <a:latin typeface="배달의민족 한나는 열한살"/>
                <a:ea typeface="배달의민족 한나는 열한살"/>
              </a:rPr>
              <a:t>이미지 크롤링 한</a:t>
            </a:r>
            <a:endParaRPr lang="ko-KR" altLang="en-US" sz="1500">
              <a:solidFill>
                <a:schemeClr val="bg1"/>
              </a:solidFill>
              <a:latin typeface="배달의민족 한나는 열한살"/>
              <a:ea typeface="배달의민족 한나는 열한살"/>
            </a:endParaRPr>
          </a:p>
          <a:p>
            <a:pPr algn="ctr">
              <a:defRPr lang="ko-KR" altLang="en-US"/>
            </a:pPr>
            <a:r>
              <a:rPr lang="ko-KR" altLang="en-US" sz="1500">
                <a:solidFill>
                  <a:schemeClr val="bg1"/>
                </a:solidFill>
                <a:latin typeface="배달의민족 한나는 열한살"/>
                <a:ea typeface="배달의민족 한나는 열한살"/>
              </a:rPr>
              <a:t>빅데이터 관련 공모전 </a:t>
            </a:r>
            <a:endParaRPr lang="ko-KR" altLang="en-US" sz="1500">
              <a:solidFill>
                <a:schemeClr val="bg1"/>
              </a:solidFill>
              <a:latin typeface="배달의민족 한나는 열한살"/>
              <a:ea typeface="배달의민족 한나는 열한살"/>
            </a:endParaRPr>
          </a:p>
        </p:txBody>
      </p:sp>
      <p:sp>
        <p:nvSpPr>
          <p:cNvPr id="17" name=""/>
          <p:cNvSpPr/>
          <p:nvPr/>
        </p:nvSpPr>
        <p:spPr>
          <a:xfrm>
            <a:off x="6824663" y="1643062"/>
            <a:ext cx="4305299" cy="4305299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 lang="ko-KR" altLang="en-US"/>
            </a:pPr>
            <a:endParaRPr lang="en-US" altLang="ko-KR"/>
          </a:p>
        </p:txBody>
      </p:sp>
      <p:sp>
        <p:nvSpPr>
          <p:cNvPr id="19" name=""/>
          <p:cNvSpPr/>
          <p:nvPr/>
        </p:nvSpPr>
        <p:spPr>
          <a:xfrm>
            <a:off x="7872413" y="2130742"/>
            <a:ext cx="2219326" cy="1362075"/>
          </a:xfrm>
          <a:prstGeom prst="ellipse">
            <a:avLst/>
          </a:prstGeom>
          <a:solidFill>
            <a:schemeClr val="bg1">
              <a:lumMod val="3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p>
            <a:pPr algn="ctr">
              <a:defRPr lang="ko-KR" altLang="en-US"/>
            </a:pPr>
            <a:endParaRPr lang="en-US" altLang="ko-KR"/>
          </a:p>
        </p:txBody>
      </p:sp>
      <p:sp>
        <p:nvSpPr>
          <p:cNvPr id="20" name=""/>
          <p:cNvSpPr/>
          <p:nvPr/>
        </p:nvSpPr>
        <p:spPr>
          <a:xfrm>
            <a:off x="7872413" y="4033837"/>
            <a:ext cx="2219326" cy="1362075"/>
          </a:xfrm>
          <a:prstGeom prst="ellipse">
            <a:avLst/>
          </a:prstGeom>
          <a:solidFill>
            <a:schemeClr val="bg1">
              <a:lumMod val="3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p>
            <a:pPr algn="ctr">
              <a:defRPr lang="ko-KR" altLang="en-US"/>
            </a:pPr>
            <a:endParaRPr lang="en-US" altLang="ko-KR"/>
          </a:p>
        </p:txBody>
      </p:sp>
      <p:sp>
        <p:nvSpPr>
          <p:cNvPr id="23" name=""/>
          <p:cNvSpPr txBox="1"/>
          <p:nvPr/>
        </p:nvSpPr>
        <p:spPr>
          <a:xfrm>
            <a:off x="8101013" y="2065973"/>
            <a:ext cx="1800225" cy="364807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defRPr lang="ko-KR" altLang="en-US"/>
            </a:pPr>
            <a:r>
              <a:rPr lang="ko-KR" altLang="en-US">
                <a:latin typeface="배달의민족 한나는 열한살"/>
                <a:ea typeface="배달의민족 한나는 열한살"/>
              </a:rPr>
              <a:t>직무분야</a:t>
            </a:r>
            <a:endParaRPr lang="ko-KR" altLang="en-US">
              <a:latin typeface="배달의민족 한나는 열한살"/>
              <a:ea typeface="배달의민족 한나는 열한살"/>
            </a:endParaRPr>
          </a:p>
        </p:txBody>
      </p:sp>
      <p:sp>
        <p:nvSpPr>
          <p:cNvPr id="24" name=""/>
          <p:cNvSpPr txBox="1"/>
          <p:nvPr/>
        </p:nvSpPr>
        <p:spPr>
          <a:xfrm>
            <a:off x="8253413" y="3115150"/>
            <a:ext cx="1447800" cy="313850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defRPr lang="ko-KR" altLang="en-US"/>
            </a:pPr>
            <a:r>
              <a:rPr lang="ko-KR" altLang="en-US" sz="1500">
                <a:solidFill>
                  <a:schemeClr val="bg1"/>
                </a:solidFill>
                <a:latin typeface="배달의민족 한나는 열한살"/>
                <a:ea typeface="배달의민족 한나는 열한살"/>
              </a:rPr>
              <a:t>머신러닝  딥러닝</a:t>
            </a:r>
            <a:endParaRPr lang="ko-KR" altLang="en-US" sz="1500">
              <a:solidFill>
                <a:schemeClr val="bg1"/>
              </a:solidFill>
              <a:latin typeface="배달의민족 한나는 열한살"/>
              <a:ea typeface="배달의민족 한나는 열한살"/>
            </a:endParaRPr>
          </a:p>
        </p:txBody>
      </p:sp>
      <p:sp>
        <p:nvSpPr>
          <p:cNvPr id="25" name=""/>
          <p:cNvSpPr txBox="1"/>
          <p:nvPr/>
        </p:nvSpPr>
        <p:spPr>
          <a:xfrm>
            <a:off x="8091487" y="2443639"/>
            <a:ext cx="1800224" cy="318611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defRPr lang="ko-KR" altLang="en-US"/>
            </a:pPr>
            <a:r>
              <a:rPr lang="ko-KR" altLang="en-US" sz="1500">
                <a:solidFill>
                  <a:schemeClr val="bg1"/>
                </a:solidFill>
                <a:latin typeface="배달의민족 한나는 열한살"/>
                <a:ea typeface="배달의민족 한나는 열한살"/>
              </a:rPr>
              <a:t>웹개발    백엔드 </a:t>
            </a:r>
            <a:endParaRPr lang="ko-KR" altLang="en-US" sz="1500">
              <a:solidFill>
                <a:schemeClr val="bg1"/>
              </a:solidFill>
              <a:latin typeface="배달의민족 한나는 열한살"/>
              <a:ea typeface="배달의민족 한나는 열한살"/>
            </a:endParaRPr>
          </a:p>
        </p:txBody>
      </p:sp>
      <p:sp>
        <p:nvSpPr>
          <p:cNvPr id="26" name=""/>
          <p:cNvSpPr txBox="1"/>
          <p:nvPr/>
        </p:nvSpPr>
        <p:spPr>
          <a:xfrm>
            <a:off x="8262938" y="2781775"/>
            <a:ext cx="1447800" cy="313850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defRPr lang="ko-KR" altLang="en-US"/>
            </a:pPr>
            <a:r>
              <a:rPr lang="ko-KR" altLang="en-US" sz="1500">
                <a:solidFill>
                  <a:schemeClr val="bg1"/>
                </a:solidFill>
                <a:latin typeface="배달의민족 한나는 열한살"/>
                <a:ea typeface="배달의민족 한나는 열한살"/>
              </a:rPr>
              <a:t>데이터분석가</a:t>
            </a:r>
            <a:endParaRPr lang="ko-KR" altLang="en-US" sz="1500">
              <a:solidFill>
                <a:schemeClr val="bg1"/>
              </a:solidFill>
              <a:latin typeface="배달의민족 한나는 열한살"/>
              <a:ea typeface="배달의민족 한나는 열한살"/>
            </a:endParaRPr>
          </a:p>
        </p:txBody>
      </p:sp>
      <p:sp>
        <p:nvSpPr>
          <p:cNvPr id="27" name=""/>
          <p:cNvSpPr txBox="1"/>
          <p:nvPr/>
        </p:nvSpPr>
        <p:spPr>
          <a:xfrm>
            <a:off x="8101013" y="4054793"/>
            <a:ext cx="1800225" cy="364807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defRPr lang="ko-KR" altLang="en-US"/>
            </a:pPr>
            <a:r>
              <a:rPr lang="ko-KR" altLang="en-US">
                <a:latin typeface="배달의민족 한나는 열한살"/>
                <a:ea typeface="배달의민족 한나는 열한살"/>
              </a:rPr>
              <a:t>기업추천</a:t>
            </a:r>
            <a:endParaRPr lang="ko-KR" altLang="en-US">
              <a:latin typeface="배달의민족 한나는 열한살"/>
              <a:ea typeface="배달의민족 한나는 열한살"/>
            </a:endParaRPr>
          </a:p>
        </p:txBody>
      </p:sp>
      <p:sp>
        <p:nvSpPr>
          <p:cNvPr id="28" name=""/>
          <p:cNvSpPr txBox="1"/>
          <p:nvPr/>
        </p:nvSpPr>
        <p:spPr>
          <a:xfrm>
            <a:off x="8301038" y="4646770"/>
            <a:ext cx="1447800" cy="542450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defRPr lang="ko-KR" altLang="en-US"/>
            </a:pPr>
            <a:r>
              <a:rPr lang="ko-KR" altLang="en-US" sz="1500">
                <a:solidFill>
                  <a:schemeClr val="bg1"/>
                </a:solidFill>
                <a:latin typeface="배달의민족 한나는 열한살"/>
                <a:ea typeface="배달의민족 한나는 열한살"/>
              </a:rPr>
              <a:t>지원순으로 뽑은</a:t>
            </a:r>
            <a:endParaRPr lang="ko-KR" altLang="en-US" sz="1500">
              <a:solidFill>
                <a:schemeClr val="bg1"/>
              </a:solidFill>
              <a:latin typeface="배달의민족 한나는 열한살"/>
              <a:ea typeface="배달의민족 한나는 열한살"/>
            </a:endParaRPr>
          </a:p>
          <a:p>
            <a:pPr algn="ctr">
              <a:defRPr lang="ko-KR" altLang="en-US"/>
            </a:pPr>
            <a:r>
              <a:rPr lang="ko-KR" altLang="en-US" sz="1500">
                <a:solidFill>
                  <a:schemeClr val="bg1"/>
                </a:solidFill>
                <a:latin typeface="배달의민족 한나는 열한살"/>
                <a:ea typeface="배달의민족 한나는 열한살"/>
              </a:rPr>
              <a:t>기업 </a:t>
            </a:r>
            <a:r>
              <a:rPr lang="en-US" altLang="ko-KR" sz="1500">
                <a:solidFill>
                  <a:schemeClr val="bg1"/>
                </a:solidFill>
                <a:latin typeface="배달의민족 한나는 열한살"/>
                <a:ea typeface="배달의민족 한나는 열한살"/>
              </a:rPr>
              <a:t>Top 10</a:t>
            </a:r>
            <a:endParaRPr lang="en-US" altLang="ko-KR" sz="1500">
              <a:solidFill>
                <a:schemeClr val="bg1"/>
              </a:solidFill>
              <a:latin typeface="배달의민족 한나는 열한살"/>
              <a:ea typeface="배달의민족 한나는 열한살"/>
            </a:endParaRPr>
          </a:p>
        </p:txBody>
      </p:sp>
      <p:sp>
        <p:nvSpPr>
          <p:cNvPr id="29" name=""/>
          <p:cNvSpPr/>
          <p:nvPr/>
        </p:nvSpPr>
        <p:spPr>
          <a:xfrm>
            <a:off x="5634037" y="3429000"/>
            <a:ext cx="1038225" cy="357187"/>
          </a:xfrm>
          <a:prstGeom prst="homePlate">
            <a:avLst>
              <a:gd name="adj" fmla="val 50000"/>
            </a:avLst>
          </a:prstGeom>
        </p:spPr>
        <p:style>
          <a:lnRef idx="3">
            <a:schemeClr val="accent3"/>
          </a:lnRef>
          <a:fillRef idx="0">
            <a:schemeClr val="accent3"/>
          </a:fillRef>
          <a:effectRef idx="3">
            <a:schemeClr val="accent3"/>
          </a:effectRef>
          <a:fontRef idx="minor">
            <a:schemeClr val="dk1"/>
          </a:fontRef>
        </p:style>
        <p:txBody>
          <a:bodyPr anchor="ctr"/>
          <a:p>
            <a:pPr algn="ctr">
              <a:defRPr lang="ko-KR" altLang="en-US"/>
            </a:pPr>
            <a:endParaRPr lang="en-US" altLang="ko-K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62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latin typeface="배달의민족 한나는 열한살"/>
              <a:ea typeface="배달의민족 한나는 열한살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0" y="0"/>
            <a:ext cx="12192000" cy="7083969"/>
          </a:xfrm>
          <a:prstGeom prst="rect">
            <a:avLst/>
          </a:prstGeom>
          <a:solidFill>
            <a:schemeClr val="tx1">
              <a:lumMod val="95000"/>
              <a:lumOff val="5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latin typeface="배달의민족 한나는 열한살"/>
              <a:ea typeface="배달의민족 한나는 열한살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608520" y="2346494"/>
            <a:ext cx="7109638" cy="10044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6000">
                <a:solidFill>
                  <a:schemeClr val="bg1"/>
                </a:solidFill>
                <a:latin typeface="배달의민족 한나는 열한살"/>
                <a:ea typeface="배달의민족 한나는 열한살"/>
              </a:rPr>
              <a:t>Thank You</a:t>
            </a:r>
            <a:endParaRPr lang="ko-KR" altLang="en-US" sz="6000">
              <a:solidFill>
                <a:schemeClr val="bg1"/>
              </a:solidFill>
              <a:latin typeface="배달의민족 한나는 열한살"/>
              <a:ea typeface="배달의민족 한나는 열한살"/>
            </a:endParaRPr>
          </a:p>
        </p:txBody>
      </p:sp>
      <p:sp>
        <p:nvSpPr>
          <p:cNvPr id="7" name="타원 6"/>
          <p:cNvSpPr/>
          <p:nvPr/>
        </p:nvSpPr>
        <p:spPr>
          <a:xfrm>
            <a:off x="2932268" y="1148315"/>
            <a:ext cx="6462144" cy="6071111"/>
          </a:xfrm>
          <a:prstGeom prst="ellipse">
            <a:avLst/>
          </a:prstGeom>
          <a:noFill/>
          <a:ln w="3175">
            <a:solidFill>
              <a:schemeClr val="bg1">
                <a:lumMod val="9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latin typeface="배달의민족 한나는 열한살"/>
              <a:ea typeface="배달의민족 한나는 열한살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>
            <a:lum bright="70000" contrast="-70000"/>
          </a:blip>
          <a:stretch>
            <a:fillRect/>
          </a:stretch>
        </p:blipFill>
        <p:spPr>
          <a:xfrm>
            <a:off x="5124893" y="361427"/>
            <a:ext cx="1942214" cy="194221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37607" y="3264919"/>
            <a:ext cx="3251463" cy="32006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6000">
                <a:solidFill>
                  <a:schemeClr val="accent4"/>
                </a:solidFill>
                <a:latin typeface="배달의민족 한나는 열한살"/>
                <a:ea typeface="배달의민족 한나는 열한살"/>
              </a:rPr>
              <a:t>JOB</a:t>
            </a:r>
            <a:r>
              <a:rPr lang="ko-KR" altLang="en-US" sz="6000">
                <a:solidFill>
                  <a:schemeClr val="accent4"/>
                </a:solidFill>
                <a:latin typeface="배달의민족 한나는 열한살"/>
                <a:ea typeface="배달의민족 한나는 열한살"/>
              </a:rPr>
              <a:t>것들</a:t>
            </a:r>
            <a:endParaRPr lang="ko-KR" altLang="en-US" sz="6000">
              <a:solidFill>
                <a:schemeClr val="accent4"/>
              </a:solidFill>
              <a:latin typeface="배달의민족 한나는 열한살"/>
              <a:ea typeface="배달의민족 한나는 열한살"/>
            </a:endParaRPr>
          </a:p>
          <a:p>
            <a:pPr algn="ctr">
              <a:defRPr lang="ko-KR" altLang="en-US"/>
            </a:pPr>
            <a:r>
              <a:rPr lang="ko-KR" altLang="en-US" sz="3600">
                <a:solidFill>
                  <a:schemeClr val="bg1">
                    <a:lumMod val="95000"/>
                  </a:schemeClr>
                </a:solidFill>
                <a:latin typeface="배달의민족 한나는 열한살"/>
                <a:ea typeface="배달의민족 한나는 열한살"/>
              </a:rPr>
              <a:t>김근태</a:t>
            </a:r>
            <a:endParaRPr lang="ko-KR" altLang="en-US" sz="3600">
              <a:solidFill>
                <a:schemeClr val="bg1">
                  <a:lumMod val="95000"/>
                </a:schemeClr>
              </a:solidFill>
              <a:latin typeface="배달의민족 한나는 열한살"/>
              <a:ea typeface="배달의민족 한나는 열한살"/>
            </a:endParaRPr>
          </a:p>
          <a:p>
            <a:pPr algn="ctr">
              <a:defRPr lang="ko-KR" altLang="en-US"/>
            </a:pPr>
            <a:r>
              <a:rPr lang="ko-KR" altLang="en-US" sz="3600">
                <a:solidFill>
                  <a:schemeClr val="bg1">
                    <a:lumMod val="95000"/>
                  </a:schemeClr>
                </a:solidFill>
                <a:latin typeface="배달의민족 한나는 열한살"/>
                <a:ea typeface="배달의민족 한나는 열한살"/>
              </a:rPr>
              <a:t>최성진</a:t>
            </a:r>
            <a:endParaRPr lang="ko-KR" altLang="en-US" sz="3600">
              <a:solidFill>
                <a:schemeClr val="bg1">
                  <a:lumMod val="95000"/>
                </a:schemeClr>
              </a:solidFill>
              <a:latin typeface="배달의민족 한나는 열한살"/>
              <a:ea typeface="배달의민족 한나는 열한살"/>
            </a:endParaRPr>
          </a:p>
          <a:p>
            <a:pPr algn="ctr">
              <a:defRPr lang="ko-KR" altLang="en-US"/>
            </a:pPr>
            <a:r>
              <a:rPr lang="ko-KR" altLang="en-US" sz="3600">
                <a:solidFill>
                  <a:schemeClr val="bg1">
                    <a:lumMod val="95000"/>
                  </a:schemeClr>
                </a:solidFill>
                <a:latin typeface="배달의민족 한나는 열한살"/>
                <a:ea typeface="배달의민족 한나는 열한살"/>
              </a:rPr>
              <a:t>김대환</a:t>
            </a:r>
            <a:endParaRPr lang="ko-KR" altLang="en-US" sz="3600">
              <a:solidFill>
                <a:schemeClr val="bg1">
                  <a:lumMod val="95000"/>
                </a:schemeClr>
              </a:solidFill>
              <a:latin typeface="배달의민족 한나는 열한살"/>
              <a:ea typeface="배달의민족 한나는 열한살"/>
            </a:endParaRPr>
          </a:p>
          <a:p>
            <a:pPr algn="ctr">
              <a:defRPr lang="ko-KR" altLang="en-US"/>
            </a:pPr>
            <a:r>
              <a:rPr lang="ko-KR" altLang="en-US" sz="3600">
                <a:solidFill>
                  <a:schemeClr val="bg1">
                    <a:lumMod val="95000"/>
                  </a:schemeClr>
                </a:solidFill>
                <a:latin typeface="배달의민족 한나는 열한살"/>
                <a:ea typeface="배달의민족 한나는 열한살"/>
              </a:rPr>
              <a:t>박윤미</a:t>
            </a:r>
            <a:endParaRPr lang="en-US" altLang="ko-KR" sz="3600">
              <a:solidFill>
                <a:schemeClr val="bg1">
                  <a:lumMod val="95000"/>
                </a:schemeClr>
              </a:solidFill>
              <a:latin typeface="배달의민족 한나는 열한살"/>
              <a:ea typeface="배달의민족 한나는 열한살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5334000" y="0"/>
            <a:ext cx="6858000" cy="6858000"/>
          </a:xfrm>
          <a:prstGeom prst="rect">
            <a:avLst/>
          </a:prstGeom>
          <a:blipFill dpi="0" rotWithShape="1">
            <a:blip r:embed="rId2">
              <a:alphaModFix amt="83000"/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latin typeface="BM HANNA 11yrs old OTF"/>
              <a:ea typeface="BM HANNA 11yrs old OTF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0" y="673395"/>
            <a:ext cx="5334000" cy="0"/>
          </a:xfrm>
          <a:prstGeom prst="line">
            <a:avLst/>
          </a:prstGeom>
          <a:ln w="952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13414" y="92149"/>
            <a:ext cx="3657600" cy="5726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3200">
                <a:solidFill>
                  <a:srgbClr val="002060"/>
                </a:solidFill>
                <a:latin typeface="배달의민족 한나는 열한살"/>
                <a:ea typeface="배달의민족 한나는 열한살"/>
              </a:rPr>
              <a:t>Contents</a:t>
            </a:r>
            <a:endParaRPr lang="ko-KR" altLang="en-US" sz="3200">
              <a:solidFill>
                <a:srgbClr val="002060"/>
              </a:solidFill>
              <a:latin typeface="배달의민족 한나는 열한살"/>
              <a:ea typeface="배달의민족 한나는 열한살"/>
            </a:endParaRPr>
          </a:p>
        </p:txBody>
      </p:sp>
      <p:cxnSp>
        <p:nvCxnSpPr>
          <p:cNvPr id="22" name="직선 연결선 21"/>
          <p:cNvCxnSpPr/>
          <p:nvPr/>
        </p:nvCxnSpPr>
        <p:spPr>
          <a:xfrm flipH="1">
            <a:off x="1333960" y="2376279"/>
            <a:ext cx="1963363" cy="0"/>
          </a:xfrm>
          <a:prstGeom prst="line">
            <a:avLst/>
          </a:prstGeom>
          <a:ln w="9525">
            <a:solidFill>
              <a:schemeClr val="accent3">
                <a:lumMod val="60000"/>
                <a:lumOff val="4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 rot="5400000">
            <a:off x="354994" y="3466678"/>
            <a:ext cx="1912377" cy="2991"/>
          </a:xfrm>
          <a:prstGeom prst="line">
            <a:avLst/>
          </a:prstGeom>
          <a:ln w="9525">
            <a:solidFill>
              <a:schemeClr val="accent3">
                <a:lumMod val="60000"/>
                <a:lumOff val="4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 rot="16200000" flipH="1">
            <a:off x="2738175" y="3421922"/>
            <a:ext cx="1819876" cy="0"/>
          </a:xfrm>
          <a:prstGeom prst="line">
            <a:avLst/>
          </a:prstGeom>
          <a:ln w="9525">
            <a:solidFill>
              <a:schemeClr val="accent3">
                <a:lumMod val="60000"/>
                <a:lumOff val="4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32075" y="2617221"/>
            <a:ext cx="1364365" cy="571749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>
                <a:solidFill>
                  <a:schemeClr val="bg1">
                    <a:lumMod val="50000"/>
                  </a:schemeClr>
                </a:solidFill>
                <a:latin typeface="배달의민족 한나는 열한살"/>
                <a:ea typeface="배달의민족 한나는 열한살"/>
              </a:rPr>
              <a:t>주제선정배경</a:t>
            </a:r>
            <a:endParaRPr lang="ko-KR" altLang="en-US">
              <a:solidFill>
                <a:schemeClr val="bg1">
                  <a:lumMod val="50000"/>
                </a:schemeClr>
              </a:solidFill>
              <a:latin typeface="배달의민족 한나는 열한살"/>
              <a:ea typeface="배달의민족 한나는 열한살"/>
            </a:endParaRPr>
          </a:p>
          <a:p>
            <a:pPr algn="ctr">
              <a:defRPr lang="ko-KR" altLang="en-US"/>
            </a:pPr>
            <a:r>
              <a:rPr lang="en-US" altLang="ko-KR" sz="1400">
                <a:solidFill>
                  <a:schemeClr val="bg1">
                    <a:lumMod val="50000"/>
                  </a:schemeClr>
                </a:solidFill>
                <a:latin typeface="배달의민족 한나는 열한살"/>
                <a:ea typeface="배달의민족 한나는 열한살"/>
              </a:rPr>
              <a:t>(Background)</a:t>
            </a:r>
            <a:endParaRPr lang="ko-KR" altLang="en-US" sz="1400">
              <a:solidFill>
                <a:schemeClr val="bg1">
                  <a:lumMod val="50000"/>
                </a:schemeClr>
              </a:solidFill>
              <a:latin typeface="배달의민족 한나는 열한살"/>
              <a:ea typeface="배달의민족 한나는 열한살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898137" y="2617221"/>
            <a:ext cx="1450978" cy="571749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>
                <a:solidFill>
                  <a:schemeClr val="bg1">
                    <a:lumMod val="50000"/>
                  </a:schemeClr>
                </a:solidFill>
                <a:latin typeface="배달의민족 한나는 열한살"/>
                <a:ea typeface="배달의민족 한나는 열한살"/>
              </a:rPr>
              <a:t>취업 준비 요건</a:t>
            </a:r>
            <a:endParaRPr lang="ko-KR" altLang="en-US">
              <a:solidFill>
                <a:schemeClr val="bg1">
                  <a:lumMod val="50000"/>
                </a:schemeClr>
              </a:solidFill>
              <a:latin typeface="배달의민족 한나는 열한살"/>
              <a:ea typeface="배달의민족 한나는 열한살"/>
            </a:endParaRPr>
          </a:p>
          <a:p>
            <a:pPr algn="ctr">
              <a:defRPr lang="ko-KR" altLang="en-US"/>
            </a:pPr>
            <a:r>
              <a:rPr lang="en-US" altLang="ko-KR" sz="1400">
                <a:solidFill>
                  <a:schemeClr val="bg1">
                    <a:lumMod val="50000"/>
                  </a:schemeClr>
                </a:solidFill>
                <a:latin typeface="배달의민족 한나는 열한살"/>
                <a:ea typeface="배달의민족 한나는 열한살"/>
              </a:rPr>
              <a:t>(Preparations)</a:t>
            </a:r>
            <a:endParaRPr lang="ko-KR" altLang="en-US" sz="1400">
              <a:solidFill>
                <a:schemeClr val="bg1">
                  <a:lumMod val="50000"/>
                </a:schemeClr>
              </a:solidFill>
              <a:latin typeface="배달의민족 한나는 열한살"/>
              <a:ea typeface="배달의민족 한나는 열한살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80135" y="1963480"/>
            <a:ext cx="678180" cy="692090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en-US" altLang="ko-KR" sz="4000">
                <a:solidFill>
                  <a:srgbClr val="f1a097"/>
                </a:solidFill>
                <a:latin typeface="배달의민족 한나는 열한살"/>
                <a:ea typeface="배달의민족 한나는 열한살"/>
              </a:rPr>
              <a:t>01</a:t>
            </a:r>
            <a:endParaRPr lang="ko-KR" altLang="en-US" sz="4000">
              <a:solidFill>
                <a:srgbClr val="f1a097"/>
              </a:solidFill>
              <a:latin typeface="배달의민족 한나는 열한살"/>
              <a:ea typeface="배달의민족 한나는 열한살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328035" y="1963480"/>
            <a:ext cx="792480" cy="692090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en-US" altLang="ko-KR" sz="4000">
                <a:solidFill>
                  <a:srgbClr val="9fb7fb"/>
                </a:solidFill>
                <a:latin typeface="배달의민족 한나는 열한살"/>
                <a:ea typeface="배달의민족 한나는 열한살"/>
              </a:rPr>
              <a:t>02</a:t>
            </a:r>
            <a:endParaRPr lang="ko-KR" altLang="en-US" sz="4000">
              <a:solidFill>
                <a:srgbClr val="9fb7fb"/>
              </a:solidFill>
              <a:latin typeface="배달의민족 한나는 열한살"/>
              <a:ea typeface="배달의민족 한나는 열한살"/>
            </a:endParaRPr>
          </a:p>
        </p:txBody>
      </p:sp>
      <p:cxnSp>
        <p:nvCxnSpPr>
          <p:cNvPr id="39" name="직선 연결선 21"/>
          <p:cNvCxnSpPr/>
          <p:nvPr/>
        </p:nvCxnSpPr>
        <p:spPr>
          <a:xfrm flipH="1">
            <a:off x="1486360" y="4433679"/>
            <a:ext cx="1963363" cy="0"/>
          </a:xfrm>
          <a:prstGeom prst="line">
            <a:avLst/>
          </a:prstGeom>
          <a:ln w="9525">
            <a:solidFill>
              <a:schemeClr val="accent3">
                <a:lumMod val="60000"/>
                <a:lumOff val="4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918210" y="3962401"/>
            <a:ext cx="782955" cy="693419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en-US" altLang="ko-KR" sz="4000">
                <a:solidFill>
                  <a:srgbClr val="f5e2a5"/>
                </a:solidFill>
                <a:latin typeface="배달의민족 한나는 열한살"/>
                <a:ea typeface="배달의민족 한나는 열한살"/>
              </a:rPr>
              <a:t>03</a:t>
            </a:r>
            <a:endParaRPr lang="ko-KR" altLang="en-US" sz="4000">
              <a:solidFill>
                <a:srgbClr val="f5e2a5"/>
              </a:solidFill>
              <a:latin typeface="배달의민족 한나는 열한살"/>
              <a:ea typeface="배달의민족 한나는 열한살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803910" y="4668339"/>
            <a:ext cx="1030605" cy="568506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ko-KR" altLang="en-US">
                <a:solidFill>
                  <a:schemeClr val="bg1">
                    <a:lumMod val="50000"/>
                  </a:schemeClr>
                </a:solidFill>
                <a:latin typeface="배달의민족 한나는 열한살"/>
                <a:ea typeface="배달의민족 한나는 열한살"/>
              </a:rPr>
              <a:t>취업 정보</a:t>
            </a:r>
            <a:endParaRPr lang="ko-KR" altLang="en-US">
              <a:solidFill>
                <a:schemeClr val="bg1">
                  <a:lumMod val="50000"/>
                </a:schemeClr>
              </a:solidFill>
              <a:latin typeface="배달의민족 한나는 열한살"/>
              <a:ea typeface="배달의민족 한나는 열한살"/>
            </a:endParaRPr>
          </a:p>
          <a:p>
            <a:pPr algn="ctr">
              <a:defRPr lang="ko-KR" altLang="en-US"/>
            </a:pPr>
            <a:r>
              <a:rPr lang="en-US" altLang="ko-KR" sz="1400">
                <a:solidFill>
                  <a:schemeClr val="bg1">
                    <a:lumMod val="50000"/>
                  </a:schemeClr>
                </a:solidFill>
                <a:latin typeface="배달의민족 한나는 열한살"/>
                <a:ea typeface="배달의민족 한나는 열한살"/>
              </a:rPr>
              <a:t>(Job</a:t>
            </a:r>
            <a:r>
              <a:rPr lang="ko-KR" altLang="en-US" sz="1400">
                <a:solidFill>
                  <a:schemeClr val="bg1">
                    <a:lumMod val="50000"/>
                  </a:schemeClr>
                </a:solidFill>
                <a:latin typeface="배달의민족 한나는 열한살"/>
                <a:ea typeface="배달의민족 한나는 열한살"/>
              </a:rPr>
              <a:t> </a:t>
            </a:r>
            <a:r>
              <a:rPr lang="en-US" altLang="ko-KR" sz="1400">
                <a:solidFill>
                  <a:schemeClr val="bg1">
                    <a:lumMod val="50000"/>
                  </a:schemeClr>
                </a:solidFill>
                <a:latin typeface="배달의민족 한나는 열한살"/>
                <a:ea typeface="배달의민족 한나는 열한살"/>
              </a:rPr>
              <a:t>info)</a:t>
            </a:r>
            <a:endParaRPr lang="ko-KR" altLang="en-US" sz="1400">
              <a:solidFill>
                <a:schemeClr val="bg1">
                  <a:lumMod val="50000"/>
                </a:schemeClr>
              </a:solidFill>
              <a:latin typeface="배달의민족 한나는 열한살"/>
              <a:ea typeface="배달의민족 한나는 열한살"/>
            </a:endParaRPr>
          </a:p>
        </p:txBody>
      </p:sp>
      <p:sp>
        <p:nvSpPr>
          <p:cNvPr id="37" name="TextBox 14"/>
          <p:cNvSpPr txBox="1"/>
          <p:nvPr/>
        </p:nvSpPr>
        <p:spPr>
          <a:xfrm>
            <a:off x="2898137" y="4665096"/>
            <a:ext cx="1489078" cy="571749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>
                <a:solidFill>
                  <a:schemeClr val="bg1">
                    <a:lumMod val="50000"/>
                  </a:schemeClr>
                </a:solidFill>
                <a:latin typeface="배달의민족 한나는 열한살"/>
                <a:ea typeface="배달의민족 한나는 열한살"/>
              </a:rPr>
              <a:t>준비 방향 제시</a:t>
            </a:r>
            <a:endParaRPr lang="ko-KR" altLang="en-US">
              <a:solidFill>
                <a:schemeClr val="bg1">
                  <a:lumMod val="50000"/>
                </a:schemeClr>
              </a:solidFill>
              <a:latin typeface="배달의민족 한나는 열한살"/>
              <a:ea typeface="배달의민족 한나는 열한살"/>
            </a:endParaRPr>
          </a:p>
          <a:p>
            <a:pPr algn="ctr">
              <a:defRPr lang="ko-KR" altLang="en-US"/>
            </a:pPr>
            <a:r>
              <a:rPr lang="en-US" altLang="ko-KR" sz="1400">
                <a:solidFill>
                  <a:schemeClr val="bg1">
                    <a:lumMod val="50000"/>
                  </a:schemeClr>
                </a:solidFill>
                <a:latin typeface="배달의민족 한나는 열한살"/>
                <a:ea typeface="배달의민족 한나는 열한살"/>
              </a:rPr>
              <a:t>(Suggestion)</a:t>
            </a:r>
            <a:endParaRPr lang="en-US" altLang="ko-KR" sz="1400">
              <a:solidFill>
                <a:schemeClr val="bg1">
                  <a:lumMod val="50000"/>
                </a:schemeClr>
              </a:solidFill>
              <a:latin typeface="배달의민족 한나는 열한살"/>
              <a:ea typeface="배달의민족 한나는 열한살"/>
            </a:endParaRPr>
          </a:p>
        </p:txBody>
      </p:sp>
      <p:sp>
        <p:nvSpPr>
          <p:cNvPr id="38" name="TextBox 10"/>
          <p:cNvSpPr txBox="1"/>
          <p:nvPr/>
        </p:nvSpPr>
        <p:spPr>
          <a:xfrm>
            <a:off x="3308985" y="4011354"/>
            <a:ext cx="821055" cy="692090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en-US" altLang="ko-KR" sz="4000">
                <a:solidFill>
                  <a:schemeClr val="accent4">
                    <a:lumMod val="70000"/>
                  </a:schemeClr>
                </a:solidFill>
                <a:latin typeface="배달의민족 한나는 열한살"/>
                <a:ea typeface="배달의민족 한나는 열한살"/>
              </a:rPr>
              <a:t>0</a:t>
            </a:r>
            <a:r>
              <a:rPr lang="ko-KR" altLang="en-US" sz="4000">
                <a:solidFill>
                  <a:schemeClr val="accent4">
                    <a:lumMod val="70000"/>
                  </a:schemeClr>
                </a:solidFill>
                <a:latin typeface="배달의민족 한나는 열한살"/>
                <a:ea typeface="배달의민족 한나는 열한살"/>
              </a:rPr>
              <a:t>4</a:t>
            </a:r>
            <a:endParaRPr lang="ko-KR" altLang="en-US" sz="4000">
              <a:solidFill>
                <a:schemeClr val="accent4">
                  <a:lumMod val="70000"/>
                </a:schemeClr>
              </a:solidFill>
              <a:latin typeface="배달의민족 한나는 열한살"/>
              <a:ea typeface="배달의민족 한나는 열한살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01750" y="297056"/>
            <a:ext cx="2294815" cy="56781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3200">
                <a:solidFill>
                  <a:srgbClr val="002060"/>
                </a:solidFill>
                <a:latin typeface="배달의민족 한나는 열한살"/>
                <a:ea typeface="배달의민족 한나는 열한살"/>
              </a:rPr>
              <a:t>주제선정배경</a:t>
            </a:r>
            <a:endParaRPr lang="ko-KR" altLang="en-US" sz="3200">
              <a:solidFill>
                <a:srgbClr val="002060"/>
              </a:solidFill>
              <a:latin typeface="배달의민족 한나는 열한살"/>
              <a:ea typeface="배달의민족 한나는 열한살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181" y="35446"/>
            <a:ext cx="534459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2800">
                <a:latin typeface="배달의민족 한나는 열한살"/>
                <a:ea typeface="배달의민족 한나는 열한살"/>
              </a:rPr>
              <a:t>01</a:t>
            </a:r>
            <a:endParaRPr lang="ko-KR" altLang="en-US" sz="2800">
              <a:latin typeface="배달의민족 한나는 열한살"/>
              <a:ea typeface="배달의민족 한나는 열한살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60788" y="945396"/>
            <a:ext cx="3912127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4000">
                <a:solidFill>
                  <a:schemeClr val="accent1"/>
                </a:solidFill>
                <a:latin typeface="배달의민족 한나는 열한살"/>
                <a:ea typeface="배달의민족 한나는 열한살"/>
              </a:rPr>
              <a:t>빅데이터</a:t>
            </a:r>
            <a:r>
              <a:rPr lang="en-US" altLang="ko-KR" sz="4000">
                <a:solidFill>
                  <a:schemeClr val="accent1"/>
                </a:solidFill>
                <a:latin typeface="배달의민족 한나는 열한살"/>
                <a:ea typeface="배달의민족 한나는 열한살"/>
              </a:rPr>
              <a:t>:</a:t>
            </a:r>
            <a:r>
              <a:rPr lang="ko-KR" altLang="en-US" sz="4000">
                <a:solidFill>
                  <a:schemeClr val="accent1"/>
                </a:solidFill>
                <a:latin typeface="배달의민족 한나는 열한살"/>
                <a:ea typeface="배달의민족 한나는 열한살"/>
              </a:rPr>
              <a:t> </a:t>
            </a:r>
            <a:r>
              <a:rPr lang="en-US" altLang="ko-KR" sz="4000">
                <a:solidFill>
                  <a:schemeClr val="accent1"/>
                </a:solidFill>
                <a:latin typeface="배달의민족 한나는 열한살"/>
                <a:ea typeface="배달의민족 한나는 열한살"/>
              </a:rPr>
              <a:t>BigData</a:t>
            </a:r>
            <a:endParaRPr lang="en-US" altLang="ko-KR" sz="4000">
              <a:solidFill>
                <a:schemeClr val="accent1"/>
              </a:solidFill>
              <a:latin typeface="배달의민족 한나는 열한살"/>
              <a:ea typeface="배달의민족 한나는 열한살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331050" y="1610315"/>
            <a:ext cx="9123590" cy="51185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2800">
                <a:latin typeface="배달의민족 한나는 열한살"/>
                <a:ea typeface="배달의민족 한나는 열한살"/>
              </a:rPr>
              <a:t>전통적인 데이터 처리방식으로는 수집</a:t>
            </a:r>
            <a:r>
              <a:rPr lang="en-US" altLang="ko-KR" sz="2800">
                <a:latin typeface="배달의민족 한나는 열한살"/>
                <a:ea typeface="배달의민족 한나는 열한살"/>
              </a:rPr>
              <a:t>,</a:t>
            </a:r>
            <a:r>
              <a:rPr lang="ko-KR" altLang="en-US" sz="2800">
                <a:latin typeface="배달의민족 한나는 열한살"/>
                <a:ea typeface="배달의민족 한나는 열한살"/>
              </a:rPr>
              <a:t> 저장</a:t>
            </a:r>
            <a:r>
              <a:rPr lang="en-US" altLang="ko-KR" sz="2800">
                <a:latin typeface="배달의민족 한나는 열한살"/>
                <a:ea typeface="배달의민족 한나는 열한살"/>
              </a:rPr>
              <a:t>,</a:t>
            </a:r>
            <a:r>
              <a:rPr lang="ko-KR" altLang="en-US" sz="2800">
                <a:latin typeface="배달의민족 한나는 열한살"/>
                <a:ea typeface="배달의민족 한나는 열한살"/>
              </a:rPr>
              <a:t> 분석이 어려운 데이터</a:t>
            </a:r>
            <a:endParaRPr lang="ko-Kore-KR" altLang="en-US" sz="2800">
              <a:latin typeface="배달의민족 한나는 열한살"/>
              <a:ea typeface="배달의민족 한나는 열한살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331048" y="2137635"/>
            <a:ext cx="4065817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ore-KR" altLang="en-US" sz="2800">
                <a:latin typeface="배달의민족 한나는 열한살"/>
                <a:ea typeface="배달의민족 한나는 열한살"/>
              </a:rPr>
              <a:t>빅데이터의</a:t>
            </a:r>
            <a:r>
              <a:rPr lang="ko-KR" altLang="en-US" sz="2800">
                <a:latin typeface="배달의민족 한나는 열한살"/>
                <a:ea typeface="배달의민족 한나는 열한살"/>
              </a:rPr>
              <a:t> </a:t>
            </a:r>
            <a:r>
              <a:rPr lang="en-US" altLang="ko-KR" sz="2800">
                <a:latin typeface="배달의민족 한나는 열한살"/>
                <a:ea typeface="배달의민족 한나는 열한살"/>
              </a:rPr>
              <a:t>3</a:t>
            </a:r>
            <a:r>
              <a:rPr lang="ko-KR" altLang="en-US" sz="2800">
                <a:latin typeface="배달의민족 한나는 열한살"/>
                <a:ea typeface="배달의민족 한나는 열한살"/>
              </a:rPr>
              <a:t>가지 속성</a:t>
            </a:r>
            <a:r>
              <a:rPr lang="en-US" altLang="ko-KR" sz="2800">
                <a:latin typeface="배달의민족 한나는 열한살"/>
                <a:ea typeface="배달의민족 한나는 열한살"/>
              </a:rPr>
              <a:t>(3V):</a:t>
            </a:r>
            <a:endParaRPr lang="ko-Kore-KR" altLang="en-US" sz="2800">
              <a:latin typeface="배달의민족 한나는 열한살"/>
              <a:ea typeface="배달의민족 한나는 열한살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620447" y="2613011"/>
            <a:ext cx="8996118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ore-KR" sz="2800">
                <a:latin typeface="배달의민족 한나는 열한살"/>
                <a:ea typeface="배달의민족 한나는 열한살"/>
              </a:rPr>
              <a:t>- </a:t>
            </a:r>
            <a:r>
              <a:rPr lang="en-US" altLang="ko-Kore-KR" sz="2800">
                <a:solidFill>
                  <a:schemeClr val="accent1"/>
                </a:solidFill>
                <a:latin typeface="배달의민족 한나는 열한살"/>
                <a:ea typeface="배달의민족 한나는 열한살"/>
              </a:rPr>
              <a:t>Volume</a:t>
            </a:r>
            <a:r>
              <a:rPr lang="en-US" altLang="ko-Kore-KR" sz="2800">
                <a:latin typeface="배달의민족 한나는 열한살"/>
                <a:ea typeface="배달의민족 한나는 열한살"/>
              </a:rPr>
              <a:t>: </a:t>
            </a:r>
            <a:r>
              <a:rPr lang="ko-KR" altLang="en-US" sz="2800">
                <a:latin typeface="배달의민족 한나는 열한살"/>
                <a:ea typeface="배달의민족 한나는 열한살"/>
              </a:rPr>
              <a:t>양적으로 큰 데이터</a:t>
            </a:r>
            <a:r>
              <a:rPr lang="en-US" altLang="ko-KR" sz="2800">
                <a:latin typeface="배달의민족 한나는 열한살"/>
                <a:ea typeface="배달의민족 한나는 열한살"/>
              </a:rPr>
              <a:t>.</a:t>
            </a:r>
            <a:r>
              <a:rPr lang="ko-KR" altLang="en-US" sz="2800">
                <a:latin typeface="배달의민족 한나는 열한살"/>
                <a:ea typeface="배달의민족 한나는 열한살"/>
              </a:rPr>
              <a:t> </a:t>
            </a:r>
            <a:r>
              <a:rPr lang="en-US" altLang="ko-KR" sz="2800">
                <a:latin typeface="배달의민족 한나는 열한살"/>
                <a:ea typeface="배달의민족 한나는 열한살"/>
              </a:rPr>
              <a:t>Tera Bytes, Peta Bytes, etc</a:t>
            </a:r>
            <a:endParaRPr lang="ko-Kore-KR" altLang="en-US" sz="2800">
              <a:latin typeface="배달의민족 한나는 열한살"/>
              <a:ea typeface="배달의민족 한나는 열한살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21247" y="3034442"/>
            <a:ext cx="8738143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ore-KR" sz="2800">
                <a:latin typeface="배달의민족 한나는 열한살"/>
                <a:ea typeface="배달의민족 한나는 열한살"/>
              </a:rPr>
              <a:t>- </a:t>
            </a:r>
            <a:r>
              <a:rPr lang="en-US" altLang="ko-Kore-KR" sz="2800">
                <a:solidFill>
                  <a:schemeClr val="accent1"/>
                </a:solidFill>
                <a:latin typeface="배달의민족 한나는 열한살"/>
                <a:ea typeface="배달의민족 한나는 열한살"/>
              </a:rPr>
              <a:t>Variety</a:t>
            </a:r>
            <a:r>
              <a:rPr lang="en-US" altLang="ko-Kore-KR" sz="2800">
                <a:latin typeface="배달의민족 한나는 열한살"/>
                <a:ea typeface="배달의민족 한나는 열한살"/>
              </a:rPr>
              <a:t>: </a:t>
            </a:r>
            <a:r>
              <a:rPr lang="ko-KR" altLang="en-US" sz="2800">
                <a:latin typeface="배달의민족 한나는 열한살"/>
                <a:ea typeface="배달의민족 한나는 열한살"/>
              </a:rPr>
              <a:t>다양한 형태의 데이터</a:t>
            </a:r>
            <a:r>
              <a:rPr lang="en-US" altLang="ko-KR" sz="2800">
                <a:latin typeface="배달의민족 한나는 열한살"/>
                <a:ea typeface="배달의민족 한나는 열한살"/>
              </a:rPr>
              <a:t>.</a:t>
            </a:r>
            <a:r>
              <a:rPr lang="ko-KR" altLang="en-US" sz="2800">
                <a:latin typeface="배달의민족 한나는 열한살"/>
                <a:ea typeface="배달의민족 한나는 열한살"/>
              </a:rPr>
              <a:t> 정형</a:t>
            </a:r>
            <a:r>
              <a:rPr lang="en-US" altLang="ko-KR" sz="2800">
                <a:latin typeface="배달의민족 한나는 열한살"/>
                <a:ea typeface="배달의민족 한나는 열한살"/>
              </a:rPr>
              <a:t>,</a:t>
            </a:r>
            <a:r>
              <a:rPr lang="ko-KR" altLang="en-US" sz="2800">
                <a:latin typeface="배달의민족 한나는 열한살"/>
                <a:ea typeface="배달의민족 한나는 열한살"/>
              </a:rPr>
              <a:t> 비정형</a:t>
            </a:r>
            <a:r>
              <a:rPr lang="en-US" altLang="ko-KR" sz="2800">
                <a:latin typeface="배달의민족 한나는 열한살"/>
                <a:ea typeface="배달의민족 한나는 열한살"/>
              </a:rPr>
              <a:t>,</a:t>
            </a:r>
            <a:r>
              <a:rPr lang="ko-KR" altLang="en-US" sz="2800">
                <a:latin typeface="배달의민족 한나는 열한살"/>
                <a:ea typeface="배달의민족 한나는 열한살"/>
              </a:rPr>
              <a:t> 반정형 데이터</a:t>
            </a:r>
            <a:endParaRPr lang="ko-Kore-KR" altLang="en-US" sz="2800">
              <a:latin typeface="배달의민족 한나는 열한살"/>
              <a:ea typeface="배달의민족 한나는 열한살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620446" y="3522163"/>
            <a:ext cx="10158169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ore-KR" sz="2800">
                <a:latin typeface="배달의민족 한나는 열한살"/>
                <a:ea typeface="배달의민족 한나는 열한살"/>
              </a:rPr>
              <a:t>- </a:t>
            </a:r>
            <a:r>
              <a:rPr lang="en-US" altLang="ko-Kore-KR" sz="2800">
                <a:solidFill>
                  <a:schemeClr val="accent1"/>
                </a:solidFill>
                <a:latin typeface="배달의민족 한나는 열한살"/>
                <a:ea typeface="배달의민족 한나는 열한살"/>
              </a:rPr>
              <a:t>Velocity</a:t>
            </a:r>
            <a:r>
              <a:rPr lang="en-US" altLang="ko-Kore-KR" sz="2800">
                <a:latin typeface="배달의민족 한나는 열한살"/>
                <a:ea typeface="배달의민족 한나는 열한살"/>
              </a:rPr>
              <a:t>:</a:t>
            </a:r>
            <a:r>
              <a:rPr lang="ko-KR" altLang="en-US" sz="2800">
                <a:latin typeface="배달의민족 한나는 열한살"/>
                <a:ea typeface="배달의민족 한나는 열한살"/>
              </a:rPr>
              <a:t> 빠른 속도로 생성되는 데이터</a:t>
            </a:r>
            <a:r>
              <a:rPr lang="en-US" altLang="ko-KR" sz="2800">
                <a:latin typeface="배달의민족 한나는 열한살"/>
                <a:ea typeface="배달의민족 한나는 열한살"/>
              </a:rPr>
              <a:t>.</a:t>
            </a:r>
            <a:r>
              <a:rPr lang="ko-KR" altLang="en-US" sz="2800">
                <a:latin typeface="배달의민족 한나는 열한살"/>
                <a:ea typeface="배달의민족 한나는 열한살"/>
              </a:rPr>
              <a:t> 페이스북</a:t>
            </a:r>
            <a:r>
              <a:rPr lang="en-US" altLang="ko-KR" sz="2800">
                <a:latin typeface="배달의민족 한나는 열한살"/>
                <a:ea typeface="배달의민족 한나는 열한살"/>
              </a:rPr>
              <a:t>,</a:t>
            </a:r>
            <a:r>
              <a:rPr lang="ko-KR" altLang="en-US" sz="2800">
                <a:latin typeface="배달의민족 한나는 열한살"/>
                <a:ea typeface="배달의민족 한나는 열한살"/>
              </a:rPr>
              <a:t> 유튜브</a:t>
            </a:r>
            <a:r>
              <a:rPr lang="en-US" altLang="ko-KR" sz="2800">
                <a:latin typeface="배달의민족 한나는 열한살"/>
                <a:ea typeface="배달의민족 한나는 열한살"/>
              </a:rPr>
              <a:t>,</a:t>
            </a:r>
            <a:r>
              <a:rPr lang="ko-KR" altLang="en-US" sz="2800">
                <a:latin typeface="배달의민족 한나는 열한살"/>
                <a:ea typeface="배달의민족 한나는 열한살"/>
              </a:rPr>
              <a:t> 넷플릭스 등</a:t>
            </a:r>
            <a:endParaRPr lang="ko-Kore-KR" altLang="en-US" sz="2800">
              <a:latin typeface="배달의민족 한나는 열한살"/>
              <a:ea typeface="배달의민족 한나는 열한살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404773" y="4118930"/>
            <a:ext cx="3430116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2800">
                <a:latin typeface="배달의민족 한나는 열한살"/>
                <a:ea typeface="배달의민족 한나는 열한살"/>
              </a:rPr>
              <a:t>더 중요한 </a:t>
            </a:r>
            <a:r>
              <a:rPr lang="en-US" altLang="ko-KR" sz="2800">
                <a:latin typeface="배달의민족 한나는 열한살"/>
                <a:ea typeface="배달의민족 한나는 열한살"/>
              </a:rPr>
              <a:t>V: (3V +1V)</a:t>
            </a:r>
            <a:endParaRPr lang="ko-Kore-KR" altLang="en-US" sz="2800">
              <a:latin typeface="배달의민족 한나는 열한살"/>
              <a:ea typeface="배달의민족 한나는 열한살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668545" y="4621591"/>
            <a:ext cx="8757520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ore-KR" sz="2800">
                <a:latin typeface="배달의민족 한나는 열한살"/>
                <a:ea typeface="배달의민족 한나는 열한살"/>
              </a:rPr>
              <a:t>- </a:t>
            </a:r>
            <a:r>
              <a:rPr lang="en-US" altLang="ko-Kore-KR" sz="2800">
                <a:solidFill>
                  <a:schemeClr val="accent4"/>
                </a:solidFill>
                <a:latin typeface="배달의민족 한나는 열한살"/>
                <a:ea typeface="배달의민족 한나는 열한살"/>
              </a:rPr>
              <a:t>Value</a:t>
            </a:r>
            <a:r>
              <a:rPr lang="en-US" altLang="ko-Kore-KR" sz="2800">
                <a:latin typeface="배달의민족 한나는 열한살"/>
                <a:ea typeface="배달의민족 한나는 열한살"/>
              </a:rPr>
              <a:t>: </a:t>
            </a:r>
            <a:r>
              <a:rPr lang="ko-KR" altLang="en-US" sz="2800">
                <a:latin typeface="배달의민족 한나는 열한살"/>
                <a:ea typeface="배달의민족 한나는 열한살"/>
              </a:rPr>
              <a:t>데이터로부터 얻어낼 수 있는 유의미한 통찰</a:t>
            </a:r>
            <a:r>
              <a:rPr lang="en-US" altLang="ko-KR" sz="2800">
                <a:latin typeface="배달의민족 한나는 열한살"/>
                <a:ea typeface="배달의민족 한나는 열한살"/>
              </a:rPr>
              <a:t>(insight)</a:t>
            </a:r>
            <a:endParaRPr lang="ko-Kore-KR" altLang="en-US" sz="2800">
              <a:latin typeface="배달의민족 한나는 열한살"/>
              <a:ea typeface="배달의민족 한나는 열한살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01750" y="297056"/>
            <a:ext cx="4980865" cy="56781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3200">
                <a:solidFill>
                  <a:srgbClr val="002060"/>
                </a:solidFill>
                <a:latin typeface="배달의민족 한나는 열한살"/>
                <a:ea typeface="배달의민족 한나는 열한살"/>
              </a:rPr>
              <a:t>주제선정배경</a:t>
            </a:r>
            <a:r>
              <a:rPr lang="en-US" altLang="ko-KR" sz="3200">
                <a:solidFill>
                  <a:srgbClr val="002060"/>
                </a:solidFill>
                <a:latin typeface="배달의민족 한나는 열한살"/>
                <a:ea typeface="배달의민족 한나는 열한살"/>
              </a:rPr>
              <a:t>-</a:t>
            </a:r>
            <a:r>
              <a:rPr lang="ko-KR" altLang="en-US" sz="3200">
                <a:solidFill>
                  <a:srgbClr val="002060"/>
                </a:solidFill>
                <a:latin typeface="배달의민족 한나는 열한살"/>
                <a:ea typeface="배달의민족 한나는 열한살"/>
              </a:rPr>
              <a:t>빅데이터 관심도</a:t>
            </a:r>
            <a:endParaRPr lang="ko-KR" altLang="en-US" sz="3200">
              <a:solidFill>
                <a:srgbClr val="002060"/>
              </a:solidFill>
              <a:latin typeface="배달의민족 한나는 열한살"/>
              <a:ea typeface="배달의민족 한나는 열한살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181" y="35446"/>
            <a:ext cx="534459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2800">
                <a:latin typeface="배달의민족 한나는 열한살"/>
                <a:ea typeface="배달의민족 한나는 열한살"/>
              </a:rPr>
              <a:t>01</a:t>
            </a:r>
            <a:endParaRPr lang="ko-KR" altLang="en-US" sz="2800">
              <a:latin typeface="배달의민족 한나는 열한살"/>
              <a:ea typeface="배달의민족 한나는 열한살"/>
            </a:endParaRPr>
          </a:p>
        </p:txBody>
      </p:sp>
      <p:pic>
        <p:nvPicPr>
          <p:cNvPr id="16" name="그림 15" descr="텍스트, 도표, 스크린샷, 그래프이(가) 표시된 사진  자동 생성된 설명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41902" y="881831"/>
            <a:ext cx="8568267" cy="5851991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7778045" y="1557866"/>
            <a:ext cx="3924370" cy="201210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ore-KR" sz="2400">
                <a:solidFill>
                  <a:schemeClr val="tx2"/>
                </a:solidFill>
                <a:latin typeface="배달의민족 한나는 열한살"/>
                <a:ea typeface="배달의민족 한나는 열한살"/>
              </a:rPr>
              <a:t>-</a:t>
            </a:r>
            <a:r>
              <a:rPr lang="ko-KR" altLang="en-US" sz="2400">
                <a:solidFill>
                  <a:schemeClr val="tx2"/>
                </a:solidFill>
                <a:latin typeface="배달의민족 한나는 열한살"/>
                <a:ea typeface="배달의민족 한나는 열한살"/>
              </a:rPr>
              <a:t> </a:t>
            </a:r>
            <a:r>
              <a:rPr lang="ko-Kore-KR" altLang="en-US" sz="2400">
                <a:solidFill>
                  <a:schemeClr val="tx2"/>
                </a:solidFill>
                <a:latin typeface="배달의민족 한나는 열한살"/>
                <a:ea typeface="배달의민족 한나는 열한살"/>
              </a:rPr>
              <a:t>네이버</a:t>
            </a:r>
            <a:r>
              <a:rPr lang="ko-KR" altLang="en-US" sz="2400">
                <a:solidFill>
                  <a:schemeClr val="tx2"/>
                </a:solidFill>
                <a:latin typeface="배달의민족 한나는 열한살"/>
                <a:ea typeface="배달의민족 한나는 열한살"/>
              </a:rPr>
              <a:t> 블로그 검색 </a:t>
            </a:r>
            <a:r>
              <a:rPr lang="en-US" altLang="ko-KR" sz="2400">
                <a:solidFill>
                  <a:schemeClr val="tx2"/>
                </a:solidFill>
                <a:latin typeface="배달의민족 한나는 열한살"/>
                <a:ea typeface="배달의민족 한나는 열한살"/>
              </a:rPr>
              <a:t>:</a:t>
            </a:r>
            <a:r>
              <a:rPr lang="ko-KR" altLang="en-US" sz="2400">
                <a:solidFill>
                  <a:schemeClr val="tx2"/>
                </a:solidFill>
                <a:latin typeface="배달의민족 한나는 열한살"/>
                <a:ea typeface="배달의민족 한나는 열한살"/>
              </a:rPr>
              <a:t> 빅데이터</a:t>
            </a:r>
            <a:endParaRPr lang="ko-KR" altLang="en-US" sz="2400">
              <a:solidFill>
                <a:schemeClr val="tx2"/>
              </a:solidFill>
              <a:latin typeface="배달의민족 한나는 열한살"/>
              <a:ea typeface="배달의민족 한나는 열한살"/>
            </a:endParaRPr>
          </a:p>
          <a:p>
            <a:pPr lvl="0">
              <a:defRPr lang="ko-KR" altLang="en-US"/>
            </a:pPr>
            <a:r>
              <a:rPr lang="en-US" altLang="ko-KR" sz="2400">
                <a:solidFill>
                  <a:schemeClr val="tx2"/>
                </a:solidFill>
                <a:latin typeface="배달의민족 한나는 열한살"/>
                <a:ea typeface="배달의민족 한나는 열한살"/>
              </a:rPr>
              <a:t>-</a:t>
            </a:r>
            <a:r>
              <a:rPr lang="ko-KR" altLang="en-US" sz="2400">
                <a:solidFill>
                  <a:schemeClr val="tx2"/>
                </a:solidFill>
                <a:latin typeface="배달의민족 한나는 열한살"/>
                <a:ea typeface="배달의민족 한나는 열한살"/>
              </a:rPr>
              <a:t> 연도별</a:t>
            </a:r>
            <a:r>
              <a:rPr lang="en-US" altLang="ko-KR" sz="2400">
                <a:solidFill>
                  <a:schemeClr val="tx2"/>
                </a:solidFill>
                <a:latin typeface="배달의민족 한나는 열한살"/>
                <a:ea typeface="배달의민족 한나는 열한살"/>
              </a:rPr>
              <a:t>(2012~2022)</a:t>
            </a:r>
            <a:endParaRPr lang="en-US" altLang="ko-KR" sz="2400">
              <a:solidFill>
                <a:schemeClr val="tx2"/>
              </a:solidFill>
              <a:latin typeface="배달의민족 한나는 열한살"/>
              <a:ea typeface="배달의민족 한나는 열한살"/>
            </a:endParaRPr>
          </a:p>
          <a:p>
            <a:pPr lvl="0">
              <a:defRPr lang="ko-KR" altLang="en-US"/>
            </a:pPr>
            <a:r>
              <a:rPr lang="ko-KR" altLang="en-US" sz="2400">
                <a:solidFill>
                  <a:schemeClr val="tx2"/>
                </a:solidFill>
                <a:latin typeface="배달의민족 한나는 열한살"/>
                <a:ea typeface="배달의민족 한나는 열한살"/>
              </a:rPr>
              <a:t>  빅데이터 관련 키워드 수</a:t>
            </a:r>
            <a:endParaRPr lang="ko-KR" altLang="en-US" sz="2400">
              <a:solidFill>
                <a:schemeClr val="tx2"/>
              </a:solidFill>
              <a:latin typeface="배달의민족 한나는 열한살"/>
              <a:ea typeface="배달의민족 한나는 열한살"/>
            </a:endParaRPr>
          </a:p>
          <a:p>
            <a:pPr lvl="0">
              <a:defRPr lang="ko-KR" altLang="en-US"/>
            </a:pPr>
            <a:endParaRPr lang="en-US" altLang="ko-KR">
              <a:latin typeface="배달의민족 한나는 열한살"/>
              <a:ea typeface="배달의민족 한나는 열한살"/>
            </a:endParaRPr>
          </a:p>
          <a:p>
            <a:pPr lvl="0">
              <a:defRPr lang="ko-KR" altLang="en-US"/>
            </a:pPr>
            <a:endParaRPr lang="en-US" altLang="ko-KR">
              <a:latin typeface="배달의민족 한나는 열한살"/>
              <a:ea typeface="배달의민족 한나는 열한살"/>
            </a:endParaRPr>
          </a:p>
          <a:p>
            <a:pPr lvl="0">
              <a:defRPr lang="ko-KR" altLang="en-US"/>
            </a:pPr>
            <a:endParaRPr lang="en-US" altLang="ko-KR">
              <a:latin typeface="배달의민족 한나는 열한살"/>
              <a:ea typeface="배달의민족 한나는 열한살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0447612" y="6626100"/>
            <a:ext cx="1731053" cy="21544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800">
                <a:solidFill>
                  <a:schemeClr val="accent3"/>
                </a:solidFill>
                <a:latin typeface="배달의민족 한나는 열한살"/>
                <a:ea typeface="배달의민족 한나는 열한살"/>
              </a:rPr>
              <a:t>네이버 블로그 </a:t>
            </a:r>
            <a:r>
              <a:rPr lang="en-US" altLang="ko-KR" sz="800">
                <a:solidFill>
                  <a:schemeClr val="accent3"/>
                </a:solidFill>
                <a:latin typeface="배달의민족 한나는 열한살"/>
                <a:ea typeface="배달의민족 한나는 열한살"/>
              </a:rPr>
              <a:t>:</a:t>
            </a:r>
            <a:r>
              <a:rPr lang="ko-KR" altLang="en-US" sz="800">
                <a:solidFill>
                  <a:schemeClr val="accent3"/>
                </a:solidFill>
                <a:latin typeface="배달의민족 한나는 열한살"/>
                <a:ea typeface="배달의민족 한나는 열한살"/>
              </a:rPr>
              <a:t> </a:t>
            </a:r>
            <a:r>
              <a:rPr lang="en-US" altLang="ko-KR" sz="800">
                <a:solidFill>
                  <a:schemeClr val="accent3"/>
                </a:solidFill>
                <a:latin typeface="배달의민족 한나는 열한살"/>
                <a:ea typeface="배달의민족 한나는 열한살"/>
              </a:rPr>
              <a:t>www.blog.naver.com</a:t>
            </a:r>
            <a:endParaRPr lang="ko-Kore-KR" altLang="en-US" sz="800">
              <a:solidFill>
                <a:schemeClr val="accent3"/>
              </a:solidFill>
              <a:latin typeface="배달의민족 한나는 열한살"/>
              <a:ea typeface="배달의민족 한나는 열한살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01750" y="297056"/>
            <a:ext cx="4857040" cy="56781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3200">
                <a:solidFill>
                  <a:srgbClr val="002060"/>
                </a:solidFill>
                <a:latin typeface="배달의민족 한나는 열한살"/>
                <a:ea typeface="배달의민족 한나는 열한살"/>
              </a:rPr>
              <a:t>취업준비요건</a:t>
            </a:r>
            <a:r>
              <a:rPr lang="en-US" altLang="ko-KR" sz="3200">
                <a:solidFill>
                  <a:srgbClr val="002060"/>
                </a:solidFill>
                <a:latin typeface="배달의민족 한나는 열한살"/>
                <a:ea typeface="배달의민족 한나는 열한살"/>
              </a:rPr>
              <a:t>-</a:t>
            </a:r>
            <a:r>
              <a:rPr lang="ko-KR" altLang="en-US" sz="3200">
                <a:solidFill>
                  <a:srgbClr val="002060"/>
                </a:solidFill>
                <a:latin typeface="배달의민족 한나는 열한살"/>
                <a:ea typeface="배달의민족 한나는 열한살"/>
              </a:rPr>
              <a:t>프로그래밍 언어</a:t>
            </a:r>
            <a:endParaRPr lang="ko-KR" altLang="en-US" sz="3200">
              <a:solidFill>
                <a:srgbClr val="002060"/>
              </a:solidFill>
              <a:latin typeface="배달의민족 한나는 열한살"/>
              <a:ea typeface="배달의민족 한나는 열한살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181" y="35446"/>
            <a:ext cx="610659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2800">
                <a:latin typeface="배달의민족 한나는 열한살"/>
                <a:ea typeface="배달의민족 한나는 열한살"/>
              </a:rPr>
              <a:t>02</a:t>
            </a:r>
            <a:endParaRPr lang="ko-KR" altLang="en-US" sz="2800">
              <a:latin typeface="배달의민족 한나는 열한살"/>
              <a:ea typeface="배달의민족 한나는 열한살"/>
            </a:endParaRPr>
          </a:p>
        </p:txBody>
      </p:sp>
      <p:pic>
        <p:nvPicPr>
          <p:cNvPr id="5" name="그림 4" descr="텍스트, 폰트, 스크린샷, 라인이(가) 표시된 사진  자동 생성된 설명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4180" y="1154730"/>
            <a:ext cx="9276575" cy="567911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699215" y="6642556"/>
            <a:ext cx="1565173" cy="21544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ore-KR" altLang="en-US" sz="800">
                <a:solidFill>
                  <a:schemeClr val="accent3"/>
                </a:solidFill>
                <a:latin typeface="배달의민족 한나는 열한살"/>
                <a:ea typeface="배달의민족 한나는 열한살"/>
              </a:rPr>
              <a:t>구글</a:t>
            </a:r>
            <a:r>
              <a:rPr lang="ko-KR" altLang="en-US" sz="800">
                <a:solidFill>
                  <a:schemeClr val="accent3"/>
                </a:solidFill>
                <a:latin typeface="배달의민족 한나는 열한살"/>
                <a:ea typeface="배달의민족 한나는 열한살"/>
              </a:rPr>
              <a:t> 트렌드 </a:t>
            </a:r>
            <a:r>
              <a:rPr lang="en-US" altLang="ko-KR" sz="800">
                <a:solidFill>
                  <a:schemeClr val="accent3"/>
                </a:solidFill>
                <a:latin typeface="배달의민족 한나는 열한살"/>
                <a:ea typeface="배달의민족 한나는 열한살"/>
              </a:rPr>
              <a:t>:</a:t>
            </a:r>
            <a:r>
              <a:rPr lang="ko-KR" altLang="en-US" sz="800">
                <a:solidFill>
                  <a:schemeClr val="accent3"/>
                </a:solidFill>
                <a:latin typeface="배달의민족 한나는 열한살"/>
                <a:ea typeface="배달의민족 한나는 열한살"/>
              </a:rPr>
              <a:t> </a:t>
            </a:r>
            <a:r>
              <a:rPr lang="en-US" altLang="ko-KR" sz="800">
                <a:solidFill>
                  <a:schemeClr val="accent3"/>
                </a:solidFill>
                <a:latin typeface="배달의민족 한나는 열한살"/>
                <a:ea typeface="배달의민족 한나는 열한살"/>
              </a:rPr>
              <a:t>trends.google.co.kr</a:t>
            </a:r>
            <a:endParaRPr lang="ko-Kore-KR" altLang="en-US" sz="800">
              <a:solidFill>
                <a:schemeClr val="accent3"/>
              </a:solidFill>
              <a:latin typeface="배달의민족 한나는 열한살"/>
              <a:ea typeface="배달의민족 한나는 열한살"/>
            </a:endParaRPr>
          </a:p>
        </p:txBody>
      </p:sp>
      <p:sp>
        <p:nvSpPr>
          <p:cNvPr id="7" name="오른쪽 화살표[R] 6"/>
          <p:cNvSpPr/>
          <p:nvPr/>
        </p:nvSpPr>
        <p:spPr>
          <a:xfrm rot="13891215">
            <a:off x="5693292" y="4734302"/>
            <a:ext cx="1033055" cy="528713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ore-KR" altLang="en-US">
              <a:latin typeface="배달의민족 한나는 열한살"/>
              <a:ea typeface="배달의민족 한나는 열한살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341266" y="1859339"/>
            <a:ext cx="3161123" cy="348228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2400">
                <a:solidFill>
                  <a:schemeClr val="tx2"/>
                </a:solidFill>
                <a:latin typeface="배달의민족 한나는 열한살"/>
                <a:ea typeface="배달의민족 한나는 열한살"/>
              </a:rPr>
              <a:t>-</a:t>
            </a:r>
            <a:r>
              <a:rPr lang="ko-KR" altLang="en-US" sz="2400">
                <a:solidFill>
                  <a:schemeClr val="tx2"/>
                </a:solidFill>
                <a:latin typeface="배달의민족 한나는 열한살"/>
                <a:ea typeface="배달의민족 한나는 열한살"/>
              </a:rPr>
              <a:t> 데이터 분석 언어 </a:t>
            </a:r>
            <a:r>
              <a:rPr lang="en-US" altLang="ko-KR" sz="2400">
                <a:solidFill>
                  <a:schemeClr val="tx2"/>
                </a:solidFill>
                <a:latin typeface="배달의민족 한나는 열한살"/>
                <a:ea typeface="배달의민족 한나는 열한살"/>
              </a:rPr>
              <a:t>4</a:t>
            </a:r>
            <a:r>
              <a:rPr lang="ko-KR" altLang="en-US" sz="2400">
                <a:solidFill>
                  <a:schemeClr val="tx2"/>
                </a:solidFill>
                <a:latin typeface="배달의민족 한나는 열한살"/>
                <a:ea typeface="배달의민족 한나는 열한살"/>
              </a:rPr>
              <a:t>가지</a:t>
            </a:r>
            <a:endParaRPr lang="ko-KR" altLang="en-US" sz="2400">
              <a:solidFill>
                <a:schemeClr val="tx2"/>
              </a:solidFill>
              <a:latin typeface="배달의민족 한나는 열한살"/>
              <a:ea typeface="배달의민족 한나는 열한살"/>
            </a:endParaRPr>
          </a:p>
          <a:p>
            <a:pPr lvl="0">
              <a:defRPr lang="ko-KR" altLang="en-US"/>
            </a:pPr>
            <a:r>
              <a:rPr lang="en-US" altLang="ko-KR" sz="2400">
                <a:solidFill>
                  <a:schemeClr val="tx2"/>
                </a:solidFill>
                <a:latin typeface="배달의민족 한나는 열한살"/>
                <a:ea typeface="배달의민족 한나는 열한살"/>
              </a:rPr>
              <a:t>-</a:t>
            </a:r>
            <a:r>
              <a:rPr lang="ko-KR" altLang="en-US" sz="2400">
                <a:solidFill>
                  <a:schemeClr val="tx2"/>
                </a:solidFill>
                <a:latin typeface="배달의민족 한나는 열한살"/>
                <a:ea typeface="배달의민족 한나는 열한살"/>
              </a:rPr>
              <a:t> 구글트렌드 이용</a:t>
            </a:r>
            <a:endParaRPr lang="ko-KR" altLang="en-US" sz="2400">
              <a:solidFill>
                <a:schemeClr val="tx2"/>
              </a:solidFill>
              <a:latin typeface="배달의민족 한나는 열한살"/>
              <a:ea typeface="배달의민족 한나는 열한살"/>
            </a:endParaRPr>
          </a:p>
          <a:p>
            <a:pPr lvl="0">
              <a:defRPr lang="ko-KR" altLang="en-US"/>
            </a:pPr>
            <a:r>
              <a:rPr lang="ko-KR" altLang="en-US" sz="2400">
                <a:solidFill>
                  <a:schemeClr val="tx2"/>
                </a:solidFill>
                <a:latin typeface="배달의민족 한나는 열한살"/>
                <a:ea typeface="배달의민족 한나는 열한살"/>
              </a:rPr>
              <a:t>  관심도 변화 추이 작성</a:t>
            </a:r>
            <a:endParaRPr lang="ko-KR" altLang="en-US" sz="2400">
              <a:solidFill>
                <a:schemeClr val="tx2"/>
              </a:solidFill>
              <a:latin typeface="배달의민족 한나는 열한살"/>
              <a:ea typeface="배달의민족 한나는 열한살"/>
            </a:endParaRPr>
          </a:p>
          <a:p>
            <a:pPr lvl="0">
              <a:defRPr lang="ko-KR" altLang="en-US"/>
            </a:pPr>
            <a:r>
              <a:rPr lang="en-US" altLang="ko-KR" sz="2400">
                <a:solidFill>
                  <a:schemeClr val="tx2"/>
                </a:solidFill>
                <a:latin typeface="배달의민족 한나는 열한살"/>
                <a:ea typeface="배달의민족 한나는 열한살"/>
              </a:rPr>
              <a:t>-</a:t>
            </a:r>
            <a:r>
              <a:rPr lang="ko-KR" altLang="en-US" sz="2400">
                <a:solidFill>
                  <a:schemeClr val="tx2"/>
                </a:solidFill>
                <a:latin typeface="배달의민족 한나는 열한살"/>
                <a:ea typeface="배달의민족 한나는 열한살"/>
              </a:rPr>
              <a:t> </a:t>
            </a:r>
            <a:r>
              <a:rPr lang="en-US" altLang="ko-KR" sz="2400">
                <a:solidFill>
                  <a:schemeClr val="tx2"/>
                </a:solidFill>
                <a:latin typeface="배달의민족 한나는 열한살"/>
                <a:ea typeface="배달의민족 한나는 열한살"/>
              </a:rPr>
              <a:t>2020</a:t>
            </a:r>
            <a:r>
              <a:rPr lang="ko-KR" altLang="en-US" sz="2400">
                <a:solidFill>
                  <a:schemeClr val="tx2"/>
                </a:solidFill>
                <a:latin typeface="배달의민족 한나는 열한살"/>
                <a:ea typeface="배달의민족 한나는 열한살"/>
              </a:rPr>
              <a:t>년 기준</a:t>
            </a:r>
            <a:endParaRPr lang="ko-KR" altLang="en-US" sz="2400">
              <a:solidFill>
                <a:schemeClr val="tx2"/>
              </a:solidFill>
              <a:latin typeface="배달의민족 한나는 열한살"/>
              <a:ea typeface="배달의민족 한나는 열한살"/>
            </a:endParaRPr>
          </a:p>
          <a:p>
            <a:pPr lvl="0">
              <a:defRPr lang="ko-KR" altLang="en-US"/>
            </a:pPr>
            <a:r>
              <a:rPr lang="ko-KR" altLang="en-US" sz="2400">
                <a:solidFill>
                  <a:schemeClr val="tx2"/>
                </a:solidFill>
                <a:latin typeface="배달의민족 한나는 열한살"/>
                <a:ea typeface="배달의민족 한나는 열한살"/>
              </a:rPr>
              <a:t>   파이썬 추월</a:t>
            </a:r>
            <a:endParaRPr lang="ko-KR" altLang="en-US" sz="2400">
              <a:solidFill>
                <a:schemeClr val="tx2"/>
              </a:solidFill>
              <a:latin typeface="배달의민족 한나는 열한살"/>
              <a:ea typeface="배달의민족 한나는 열한살"/>
            </a:endParaRPr>
          </a:p>
          <a:p>
            <a:pPr lvl="0">
              <a:defRPr lang="ko-KR" altLang="en-US"/>
            </a:pPr>
            <a:endParaRPr lang="en-US" altLang="ko-KR" sz="2400">
              <a:solidFill>
                <a:schemeClr val="accent1"/>
              </a:solidFill>
              <a:latin typeface="배달의민족 한나는 열한살"/>
              <a:ea typeface="배달의민족 한나는 열한살"/>
            </a:endParaRPr>
          </a:p>
          <a:p>
            <a:pPr lvl="0">
              <a:defRPr lang="ko-KR" altLang="en-US"/>
            </a:pPr>
            <a:endParaRPr lang="en-US" altLang="ko-KR" sz="2400">
              <a:solidFill>
                <a:schemeClr val="accent1"/>
              </a:solidFill>
              <a:latin typeface="배달의민족 한나는 열한살"/>
              <a:ea typeface="배달의민족 한나는 열한살"/>
            </a:endParaRPr>
          </a:p>
          <a:p>
            <a:pPr lvl="0">
              <a:defRPr lang="ko-KR" altLang="en-US"/>
            </a:pPr>
            <a:endParaRPr lang="en-US" altLang="ko-KR">
              <a:latin typeface="배달의민족 한나는 열한살"/>
              <a:ea typeface="배달의민족 한나는 열한살"/>
            </a:endParaRPr>
          </a:p>
          <a:p>
            <a:pPr lvl="0">
              <a:defRPr lang="ko-KR" altLang="en-US"/>
            </a:pPr>
            <a:endParaRPr lang="en-US" altLang="ko-KR">
              <a:latin typeface="배달의민족 한나는 열한살"/>
              <a:ea typeface="배달의민족 한나는 열한살"/>
            </a:endParaRPr>
          </a:p>
          <a:p>
            <a:pPr lvl="0">
              <a:defRPr lang="ko-KR" altLang="en-US"/>
            </a:pPr>
            <a:endParaRPr lang="en-US" altLang="ko-KR">
              <a:latin typeface="배달의민족 한나는 열한살"/>
              <a:ea typeface="배달의민족 한나는 열한살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01750" y="297056"/>
            <a:ext cx="4857040" cy="56781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3200">
                <a:solidFill>
                  <a:srgbClr val="002060"/>
                </a:solidFill>
                <a:latin typeface="배달의민족 한나는 열한살"/>
                <a:ea typeface="배달의민족 한나는 열한살"/>
              </a:rPr>
              <a:t>취업준비요건</a:t>
            </a:r>
            <a:r>
              <a:rPr lang="en-US" altLang="ko-KR" sz="3200">
                <a:solidFill>
                  <a:srgbClr val="002060"/>
                </a:solidFill>
                <a:latin typeface="배달의민족 한나는 열한살"/>
                <a:ea typeface="배달의민족 한나는 열한살"/>
              </a:rPr>
              <a:t>-</a:t>
            </a:r>
            <a:r>
              <a:rPr lang="ko-KR" altLang="en-US" sz="3200">
                <a:solidFill>
                  <a:srgbClr val="002060"/>
                </a:solidFill>
                <a:latin typeface="배달의민족 한나는 열한살"/>
                <a:ea typeface="배달의민족 한나는 열한살"/>
              </a:rPr>
              <a:t>프로그래밍 언어</a:t>
            </a:r>
            <a:endParaRPr lang="ko-KR" altLang="en-US" sz="3200">
              <a:solidFill>
                <a:srgbClr val="002060"/>
              </a:solidFill>
              <a:latin typeface="배달의민족 한나는 열한살"/>
              <a:ea typeface="배달의민족 한나는 열한살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181" y="35446"/>
            <a:ext cx="610659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2800">
                <a:latin typeface="배달의민족 한나는 열한살"/>
                <a:ea typeface="배달의민족 한나는 열한살"/>
              </a:rPr>
              <a:t>02</a:t>
            </a:r>
            <a:endParaRPr lang="ko-KR" altLang="en-US" sz="2800">
              <a:latin typeface="배달의민족 한나는 열한살"/>
              <a:ea typeface="배달의민족 한나는 열한살"/>
            </a:endParaRPr>
          </a:p>
        </p:txBody>
      </p:sp>
      <p:pic>
        <p:nvPicPr>
          <p:cNvPr id="5" name="그림 4" descr="텍스트, 도표, 스크린샷, 그래프이(가) 표시된 사진  자동 생성된 설명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82201" y="1143441"/>
            <a:ext cx="8871488" cy="5492044"/>
          </a:xfrm>
          <a:prstGeom prst="rect">
            <a:avLst/>
          </a:prstGeom>
        </p:spPr>
      </p:pic>
      <p:sp>
        <p:nvSpPr>
          <p:cNvPr id="6" name="타원 5"/>
          <p:cNvSpPr/>
          <p:nvPr/>
        </p:nvSpPr>
        <p:spPr>
          <a:xfrm>
            <a:off x="1309510" y="5892324"/>
            <a:ext cx="733779" cy="743162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ore-KR" altLang="en-US">
              <a:latin typeface="배달의민족 한나는 열한살"/>
              <a:ea typeface="배달의민족 한나는 열한살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120963" y="1723872"/>
            <a:ext cx="3295702" cy="236997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2400">
                <a:solidFill>
                  <a:schemeClr val="tx2"/>
                </a:solidFill>
                <a:latin typeface="배달의민족 한나는 열한살"/>
                <a:ea typeface="배달의민족 한나는 열한살"/>
              </a:rPr>
              <a:t>-2023</a:t>
            </a:r>
            <a:r>
              <a:rPr lang="ko-KR" altLang="en-US" sz="2400">
                <a:solidFill>
                  <a:schemeClr val="tx2"/>
                </a:solidFill>
                <a:latin typeface="배달의민족 한나는 열한살"/>
                <a:ea typeface="배달의민족 한나는 열한살"/>
              </a:rPr>
              <a:t>년 기준</a:t>
            </a:r>
            <a:endParaRPr lang="ko-KR" altLang="en-US" sz="2400">
              <a:solidFill>
                <a:schemeClr val="tx2"/>
              </a:solidFill>
              <a:latin typeface="배달의민족 한나는 열한살"/>
              <a:ea typeface="배달의민족 한나는 열한살"/>
            </a:endParaRPr>
          </a:p>
          <a:p>
            <a:pPr lvl="0">
              <a:defRPr lang="ko-KR" altLang="en-US"/>
            </a:pPr>
            <a:r>
              <a:rPr lang="ko-KR" altLang="en-US" sz="2400">
                <a:solidFill>
                  <a:schemeClr val="tx2"/>
                </a:solidFill>
                <a:latin typeface="배달의민족 한나는 열한살"/>
                <a:ea typeface="배달의민족 한나는 열한살"/>
              </a:rPr>
              <a:t> 프로그래밍 언어 사용순위</a:t>
            </a:r>
            <a:endParaRPr lang="ko-KR" altLang="en-US" sz="2400">
              <a:solidFill>
                <a:schemeClr val="tx2"/>
              </a:solidFill>
              <a:latin typeface="배달의민족 한나는 열한살"/>
              <a:ea typeface="배달의민족 한나는 열한살"/>
            </a:endParaRPr>
          </a:p>
          <a:p>
            <a:pPr lvl="0">
              <a:defRPr lang="ko-KR" altLang="en-US"/>
            </a:pPr>
            <a:endParaRPr lang="en-US" altLang="ko-KR" sz="2400">
              <a:solidFill>
                <a:schemeClr val="accent1"/>
              </a:solidFill>
              <a:latin typeface="배달의민족 한나는 열한살"/>
              <a:ea typeface="배달의민족 한나는 열한살"/>
            </a:endParaRPr>
          </a:p>
          <a:p>
            <a:pPr lvl="0">
              <a:defRPr lang="ko-KR" altLang="en-US"/>
            </a:pPr>
            <a:endParaRPr lang="en-US" altLang="ko-KR" sz="2400">
              <a:solidFill>
                <a:schemeClr val="accent1"/>
              </a:solidFill>
              <a:latin typeface="배달의민족 한나는 열한살"/>
              <a:ea typeface="배달의민족 한나는 열한살"/>
            </a:endParaRPr>
          </a:p>
          <a:p>
            <a:pPr lvl="0">
              <a:defRPr lang="ko-KR" altLang="en-US"/>
            </a:pPr>
            <a:endParaRPr lang="en-US" altLang="ko-KR">
              <a:latin typeface="배달의민족 한나는 열한살"/>
              <a:ea typeface="배달의민족 한나는 열한살"/>
            </a:endParaRPr>
          </a:p>
          <a:p>
            <a:pPr lvl="0">
              <a:defRPr lang="ko-KR" altLang="en-US"/>
            </a:pPr>
            <a:endParaRPr lang="en-US" altLang="ko-KR">
              <a:latin typeface="배달의민족 한나는 열한살"/>
              <a:ea typeface="배달의민족 한나는 열한살"/>
            </a:endParaRPr>
          </a:p>
          <a:p>
            <a:pPr lvl="0">
              <a:defRPr lang="ko-KR" altLang="en-US"/>
            </a:pPr>
            <a:endParaRPr lang="en-US" altLang="ko-KR">
              <a:latin typeface="배달의민족 한나는 열한살"/>
              <a:ea typeface="배달의민족 한나는 열한살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443075" y="6642556"/>
            <a:ext cx="1773690" cy="21544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" altLang="ko-Kore-KR" sz="800">
                <a:solidFill>
                  <a:schemeClr val="accent3"/>
                </a:solidFill>
                <a:latin typeface="배달의민족 한나는 열한살"/>
                <a:ea typeface="배달의민족 한나는 열한살"/>
              </a:rPr>
              <a:t>https://www.tiobe.com/tiobe-index/</a:t>
            </a:r>
            <a:endParaRPr lang="ko-Kore-KR" altLang="en-US" sz="800">
              <a:solidFill>
                <a:schemeClr val="accent3"/>
              </a:solidFill>
              <a:latin typeface="배달의민족 한나는 열한살"/>
              <a:ea typeface="배달의민족 한나는 열한살"/>
            </a:endParaRPr>
          </a:p>
        </p:txBody>
      </p:sp>
      <p:sp>
        <p:nvSpPr>
          <p:cNvPr id="9" name="아래쪽 화살표[D] 8"/>
          <p:cNvSpPr/>
          <p:nvPr/>
        </p:nvSpPr>
        <p:spPr>
          <a:xfrm rot="19681934">
            <a:off x="656964" y="4836664"/>
            <a:ext cx="801511" cy="1253066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ore-KR" altLang="en-US">
              <a:latin typeface="배달의민족 한나는 열한살"/>
              <a:ea typeface="배달의민족 한나는 열한살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01750" y="297056"/>
            <a:ext cx="3390190" cy="56781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3200">
                <a:solidFill>
                  <a:srgbClr val="002060"/>
                </a:solidFill>
                <a:latin typeface="배달의민족 한나는 열한살"/>
                <a:ea typeface="배달의민족 한나는 열한살"/>
              </a:rPr>
              <a:t>취업준비요건</a:t>
            </a:r>
            <a:r>
              <a:rPr lang="en-US" altLang="ko-KR" sz="3200">
                <a:solidFill>
                  <a:srgbClr val="002060"/>
                </a:solidFill>
                <a:latin typeface="배달의민족 한나는 열한살"/>
                <a:ea typeface="배달의민족 한나는 열한살"/>
              </a:rPr>
              <a:t>-</a:t>
            </a:r>
            <a:r>
              <a:rPr lang="ko-KR" altLang="en-US" sz="3200">
                <a:solidFill>
                  <a:srgbClr val="002060"/>
                </a:solidFill>
                <a:latin typeface="배달의민족 한나는 열한살"/>
                <a:ea typeface="배달의민족 한나는 열한살"/>
              </a:rPr>
              <a:t>자격증</a:t>
            </a:r>
            <a:endParaRPr lang="ko-KR" altLang="en-US" sz="3200">
              <a:solidFill>
                <a:srgbClr val="002060"/>
              </a:solidFill>
              <a:latin typeface="배달의민족 한나는 열한살"/>
              <a:ea typeface="배달의민족 한나는 열한살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181" y="35446"/>
            <a:ext cx="610659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2800">
                <a:latin typeface="배달의민족 한나는 열한살"/>
                <a:ea typeface="배달의민족 한나는 열한살"/>
              </a:rPr>
              <a:t>02</a:t>
            </a:r>
            <a:endParaRPr lang="ko-KR" altLang="en-US" sz="2800">
              <a:latin typeface="배달의민족 한나는 열한살"/>
              <a:ea typeface="배달의민족 한나는 열한살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152292" y="2690446"/>
            <a:ext cx="1887416" cy="188741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594049" y="1615903"/>
            <a:ext cx="1850191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2000">
                <a:latin typeface="배달의민족 한나는 열한살"/>
                <a:ea typeface="배달의민족 한나는 열한살"/>
              </a:rPr>
              <a:t>빅데이터분석기사</a:t>
            </a:r>
            <a:endParaRPr lang="ko-KR" altLang="en-US" sz="2000">
              <a:latin typeface="배달의민족 한나는 열한살"/>
              <a:ea typeface="배달의민족 한나는 열한살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594049" y="3209786"/>
            <a:ext cx="840541" cy="38875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atin typeface="배달의민족 한나는 열한살"/>
                <a:ea typeface="배달의민족 한나는 열한살"/>
              </a:rPr>
              <a:t>SQLD</a:t>
            </a:r>
            <a:endParaRPr lang="ko-KR" altLang="en-US" sz="2000">
              <a:latin typeface="배달의민족 한나는 열한살"/>
              <a:ea typeface="배달의민족 한나는 열한살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594049" y="4353549"/>
            <a:ext cx="831016" cy="3879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atin typeface="배달의민족 한나는 열한살"/>
                <a:ea typeface="배달의민족 한나는 열한살"/>
              </a:rPr>
              <a:t>SQLP</a:t>
            </a:r>
            <a:endParaRPr lang="ko-KR" altLang="en-US" sz="2000">
              <a:latin typeface="배달의민족 한나는 열한살"/>
              <a:ea typeface="배달의민족 한나는 열한살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288033" y="3698225"/>
            <a:ext cx="670557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atin typeface="배달의민족 한나는 열한살"/>
                <a:ea typeface="배달의민족 한나는 열한살"/>
              </a:rPr>
              <a:t>SQL</a:t>
            </a:r>
            <a:endParaRPr lang="ko-KR" altLang="en-US" sz="2000">
              <a:latin typeface="배달의민족 한나는 열한살"/>
              <a:ea typeface="배달의민족 한나는 열한살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208773" y="1615903"/>
            <a:ext cx="1674367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2000">
                <a:latin typeface="배달의민족 한나는 열한살"/>
                <a:ea typeface="배달의민족 한나는 열한살"/>
              </a:rPr>
              <a:t>사회조사분석사</a:t>
            </a:r>
            <a:endParaRPr lang="ko-KR" altLang="en-US" sz="2000">
              <a:latin typeface="배달의민족 한나는 열한살"/>
              <a:ea typeface="배달의민족 한나는 열한살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589774" y="3227826"/>
            <a:ext cx="693291" cy="38976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atin typeface="배달의민족 한나는 열한살"/>
                <a:ea typeface="배달의민족 한나는 열한살"/>
              </a:rPr>
              <a:t>ADP</a:t>
            </a:r>
            <a:endParaRPr lang="ko-KR" altLang="en-US" sz="2000">
              <a:latin typeface="배달의민족 한나는 열한살"/>
              <a:ea typeface="배달의민족 한나는 열한살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589774" y="4288765"/>
            <a:ext cx="817116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atin typeface="배달의민족 한나는 열한살"/>
                <a:ea typeface="배달의민족 한나는 열한살"/>
              </a:rPr>
              <a:t>ADsP</a:t>
            </a:r>
            <a:endParaRPr lang="ko-KR" altLang="en-US" sz="2000">
              <a:latin typeface="배달의민족 한나는 열한살"/>
              <a:ea typeface="배달의민족 한나는 열한살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371282" y="5695471"/>
            <a:ext cx="1444808" cy="3890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2000">
                <a:latin typeface="배달의민족 한나는 열한살"/>
                <a:ea typeface="배달의민족 한나는 열한살"/>
              </a:rPr>
              <a:t>정보처리기사</a:t>
            </a:r>
            <a:endParaRPr lang="ko-KR" altLang="en-US" sz="2000">
              <a:latin typeface="배달의민족 한나는 열한살"/>
              <a:ea typeface="배달의민족 한나는 열한살"/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3288033" y="3569681"/>
            <a:ext cx="676788" cy="597873"/>
          </a:xfrm>
          <a:prstGeom prst="ellipse">
            <a:avLst/>
          </a:prstGeom>
          <a:noFill/>
          <a:ln>
            <a:solidFill>
              <a:srgbClr val="9fb7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latin typeface="배달의민족 한나는 열한살"/>
              <a:ea typeface="배달의민족 한나는 열한살"/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1594048" y="3040615"/>
            <a:ext cx="841897" cy="657610"/>
          </a:xfrm>
          <a:prstGeom prst="ellipse">
            <a:avLst/>
          </a:prstGeom>
          <a:noFill/>
          <a:ln>
            <a:solidFill>
              <a:srgbClr val="9fb7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latin typeface="배달의민족 한나는 열한살"/>
              <a:ea typeface="배달의민족 한나는 열한살"/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1594048" y="4200436"/>
            <a:ext cx="841897" cy="657610"/>
          </a:xfrm>
          <a:prstGeom prst="ellipse">
            <a:avLst/>
          </a:prstGeom>
          <a:noFill/>
          <a:ln>
            <a:solidFill>
              <a:srgbClr val="9fb7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latin typeface="배달의민족 한나는 열한살"/>
              <a:ea typeface="배달의민족 한나는 열한살"/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1594048" y="1468603"/>
            <a:ext cx="1866217" cy="657608"/>
          </a:xfrm>
          <a:prstGeom prst="ellipse">
            <a:avLst/>
          </a:prstGeom>
          <a:noFill/>
          <a:ln>
            <a:solidFill>
              <a:srgbClr val="f1a0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latin typeface="배달의민족 한나는 열한살"/>
              <a:ea typeface="배달의민족 한나는 열한살"/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8118203" y="1487153"/>
            <a:ext cx="1866217" cy="570247"/>
          </a:xfrm>
          <a:prstGeom prst="ellipse">
            <a:avLst/>
          </a:prstGeom>
          <a:noFill/>
          <a:ln>
            <a:solidFill>
              <a:srgbClr val="f1a0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latin typeface="배달의민족 한나는 열한살"/>
              <a:ea typeface="배달의민족 한나는 열한살"/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8610613" y="3110904"/>
            <a:ext cx="676788" cy="597873"/>
          </a:xfrm>
          <a:prstGeom prst="ellipse">
            <a:avLst/>
          </a:prstGeom>
          <a:noFill/>
          <a:ln>
            <a:solidFill>
              <a:srgbClr val="f5e2a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latin typeface="배달의민족 한나는 열한살"/>
              <a:ea typeface="배달의민족 한나는 열한살"/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8585605" y="4155121"/>
            <a:ext cx="819454" cy="597873"/>
          </a:xfrm>
          <a:prstGeom prst="ellipse">
            <a:avLst/>
          </a:prstGeom>
          <a:noFill/>
          <a:ln>
            <a:solidFill>
              <a:srgbClr val="f5e2a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latin typeface="배달의민족 한나는 열한살"/>
              <a:ea typeface="배달의민족 한나는 열한살"/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5162891" y="5554644"/>
            <a:ext cx="1866217" cy="570247"/>
          </a:xfrm>
          <a:prstGeom prst="ellipse">
            <a:avLst/>
          </a:prstGeom>
          <a:noFill/>
          <a:ln>
            <a:solidFill>
              <a:srgbClr val="f1a0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latin typeface="배달의민족 한나는 열한살"/>
              <a:ea typeface="배달의민족 한나는 열한살"/>
            </a:endParaRPr>
          </a:p>
        </p:txBody>
      </p:sp>
      <p:cxnSp>
        <p:nvCxnSpPr>
          <p:cNvPr id="27" name="직선 연결선 26"/>
          <p:cNvCxnSpPr>
            <a:stCxn id="43" idx="2"/>
            <a:endCxn id="17" idx="6"/>
          </p:cNvCxnSpPr>
          <p:nvPr/>
        </p:nvCxnSpPr>
        <p:spPr>
          <a:xfrm rot="10800000" flipV="1">
            <a:off x="3964821" y="3788897"/>
            <a:ext cx="1090560" cy="7972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>
            <a:stCxn id="43" idx="4"/>
            <a:endCxn id="25" idx="0"/>
          </p:cNvCxnSpPr>
          <p:nvPr/>
        </p:nvCxnSpPr>
        <p:spPr>
          <a:xfrm rot="16200000" flipH="1">
            <a:off x="5732655" y="5191300"/>
            <a:ext cx="725908" cy="78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>
            <a:stCxn id="43" idx="6"/>
            <a:endCxn id="22" idx="2"/>
          </p:cNvCxnSpPr>
          <p:nvPr/>
        </p:nvCxnSpPr>
        <p:spPr>
          <a:xfrm flipV="1">
            <a:off x="7135058" y="3409840"/>
            <a:ext cx="1475555" cy="37905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>
            <a:stCxn id="43" idx="6"/>
            <a:endCxn id="24" idx="2"/>
          </p:cNvCxnSpPr>
          <p:nvPr/>
        </p:nvCxnSpPr>
        <p:spPr>
          <a:xfrm>
            <a:off x="7135058" y="3788897"/>
            <a:ext cx="1450547" cy="66516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>
            <a:stCxn id="18" idx="6"/>
            <a:endCxn id="17" idx="2"/>
          </p:cNvCxnSpPr>
          <p:nvPr/>
        </p:nvCxnSpPr>
        <p:spPr>
          <a:xfrm>
            <a:off x="2435945" y="3369420"/>
            <a:ext cx="852088" cy="49919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>
            <a:stCxn id="19" idx="6"/>
            <a:endCxn id="17" idx="2"/>
          </p:cNvCxnSpPr>
          <p:nvPr/>
        </p:nvCxnSpPr>
        <p:spPr>
          <a:xfrm flipV="1">
            <a:off x="2435945" y="3868617"/>
            <a:ext cx="852088" cy="660623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>
            <a:stCxn id="9" idx="3"/>
            <a:endCxn id="43" idx="1"/>
          </p:cNvCxnSpPr>
          <p:nvPr/>
        </p:nvCxnSpPr>
        <p:spPr>
          <a:xfrm>
            <a:off x="3444240" y="1815958"/>
            <a:ext cx="1915702" cy="123766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>
            <a:endCxn id="21" idx="2"/>
          </p:cNvCxnSpPr>
          <p:nvPr/>
        </p:nvCxnSpPr>
        <p:spPr>
          <a:xfrm flipV="1">
            <a:off x="6820718" y="1772276"/>
            <a:ext cx="1297485" cy="1216704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타원 42"/>
          <p:cNvSpPr/>
          <p:nvPr/>
        </p:nvSpPr>
        <p:spPr>
          <a:xfrm>
            <a:off x="5055381" y="2749059"/>
            <a:ext cx="2079677" cy="2079677"/>
          </a:xfrm>
          <a:prstGeom prst="ellipse">
            <a:avLst/>
          </a:prstGeom>
          <a:noFill/>
          <a:ln w="762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latin typeface="배달의민족 한나는 열한살"/>
              <a:ea typeface="배달의민족 한나는 열한살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4181" y="35446"/>
            <a:ext cx="610659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2800">
                <a:latin typeface="배달의민족 한나는 열한살"/>
                <a:ea typeface="배달의민족 한나는 열한살"/>
              </a:rPr>
              <a:t>02</a:t>
            </a:r>
            <a:endParaRPr lang="ko-KR" altLang="en-US" sz="2800">
              <a:latin typeface="배달의민족 한나는 열한살"/>
              <a:ea typeface="배달의민족 한나는 열한살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rcRect l="410" t="-2210" r="-410" b="2210"/>
          <a:stretch>
            <a:fillRect/>
          </a:stretch>
        </p:blipFill>
        <p:spPr>
          <a:xfrm>
            <a:off x="608805" y="1152252"/>
            <a:ext cx="5008960" cy="3393010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478773" y="1215523"/>
            <a:ext cx="4741326" cy="3393010"/>
          </a:xfrm>
          <a:prstGeom prst="rect">
            <a:avLst/>
          </a:prstGeom>
        </p:spPr>
      </p:pic>
      <p:cxnSp>
        <p:nvCxnSpPr>
          <p:cNvPr id="30" name="직선 연결선 29"/>
          <p:cNvCxnSpPr/>
          <p:nvPr/>
        </p:nvCxnSpPr>
        <p:spPr>
          <a:xfrm>
            <a:off x="5953686" y="1429890"/>
            <a:ext cx="0" cy="2643554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1353681" y="5216769"/>
            <a:ext cx="3464169" cy="0"/>
          </a:xfrm>
          <a:prstGeom prst="line">
            <a:avLst/>
          </a:prstGeom>
          <a:ln>
            <a:solidFill>
              <a:srgbClr val="f5e2a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>
            <a:off x="7297281" y="5216769"/>
            <a:ext cx="3464169" cy="0"/>
          </a:xfrm>
          <a:prstGeom prst="line">
            <a:avLst/>
          </a:prstGeom>
          <a:ln>
            <a:solidFill>
              <a:srgbClr val="f5e2a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1051627" y="4405535"/>
            <a:ext cx="4566138" cy="25622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 lang="ko-KR" altLang="en-US"/>
            </a:pPr>
            <a:r>
              <a:rPr lang="ko-KR" altLang="en-US" sz="2400">
                <a:solidFill>
                  <a:schemeClr val="tx2"/>
                </a:solidFill>
                <a:latin typeface="배달의민족 한나는 열한살"/>
                <a:ea typeface="배달의민족 한나는 열한살"/>
              </a:rPr>
              <a:t>연도별로 응시자 수 상승</a:t>
            </a:r>
            <a:endParaRPr lang="ko-KR" altLang="en-US" sz="2400">
              <a:solidFill>
                <a:schemeClr val="tx2"/>
              </a:solidFill>
              <a:latin typeface="배달의민족 한나는 열한살"/>
              <a:ea typeface="배달의민족 한나는 열한살"/>
            </a:endParaRPr>
          </a:p>
          <a:p>
            <a:pPr algn="ctr">
              <a:lnSpc>
                <a:spcPct val="150000"/>
              </a:lnSpc>
              <a:defRPr lang="ko-KR" altLang="en-US"/>
            </a:pPr>
            <a:r>
              <a:rPr lang="en-US" altLang="ko-KR" sz="2400">
                <a:solidFill>
                  <a:schemeClr val="tx2"/>
                </a:solidFill>
                <a:latin typeface="배달의민족 한나는 열한살"/>
                <a:ea typeface="배달의민족 한나는 열한살"/>
              </a:rPr>
              <a:t>2022</a:t>
            </a:r>
            <a:r>
              <a:rPr lang="ko-KR" altLang="en-US" sz="2400">
                <a:solidFill>
                  <a:schemeClr val="tx2"/>
                </a:solidFill>
                <a:latin typeface="배달의민족 한나는 열한살"/>
                <a:ea typeface="배달의민족 한나는 열한살"/>
              </a:rPr>
              <a:t>년 기준 </a:t>
            </a:r>
            <a:r>
              <a:rPr lang="en-US" altLang="ko-KR" sz="2400">
                <a:solidFill>
                  <a:srgbClr val="f1a097"/>
                </a:solidFill>
                <a:latin typeface="배달의민족 한나는 열한살"/>
                <a:ea typeface="배달의민족 한나는 열한살"/>
              </a:rPr>
              <a:t>2737</a:t>
            </a:r>
            <a:r>
              <a:rPr lang="ko-KR" altLang="en-US" sz="2400">
                <a:solidFill>
                  <a:srgbClr val="f1a097"/>
                </a:solidFill>
                <a:latin typeface="배달의민족 한나는 열한살"/>
                <a:ea typeface="배달의민족 한나는 열한살"/>
              </a:rPr>
              <a:t>명</a:t>
            </a:r>
            <a:r>
              <a:rPr lang="ko-KR" altLang="en-US" sz="2400">
                <a:latin typeface="배달의민족 한나는 열한살"/>
                <a:ea typeface="배달의민족 한나는 열한살"/>
              </a:rPr>
              <a:t> </a:t>
            </a:r>
            <a:r>
              <a:rPr lang="ko-KR" altLang="en-US" sz="2400">
                <a:solidFill>
                  <a:schemeClr val="tx2"/>
                </a:solidFill>
                <a:latin typeface="배달의민족 한나는 열한살"/>
                <a:ea typeface="배달의민족 한나는 열한살"/>
              </a:rPr>
              <a:t>응시</a:t>
            </a:r>
            <a:endParaRPr lang="ko-KR" altLang="en-US" sz="2400">
              <a:solidFill>
                <a:schemeClr val="tx2"/>
              </a:solidFill>
              <a:latin typeface="배달의민족 한나는 열한살"/>
              <a:ea typeface="배달의민족 한나는 열한살"/>
            </a:endParaRPr>
          </a:p>
          <a:p>
            <a:pPr algn="ctr">
              <a:lnSpc>
                <a:spcPct val="150000"/>
              </a:lnSpc>
              <a:defRPr lang="ko-KR" altLang="en-US"/>
            </a:pPr>
            <a:r>
              <a:rPr lang="en-US" altLang="ko-KR" sz="2400">
                <a:solidFill>
                  <a:schemeClr val="tx2"/>
                </a:solidFill>
                <a:latin typeface="배달의민족 한나는 열한살"/>
                <a:ea typeface="배달의민족 한나는 열한살"/>
              </a:rPr>
              <a:t>But.</a:t>
            </a:r>
            <a:r>
              <a:rPr lang="ko-KR" altLang="en-US" sz="2400">
                <a:solidFill>
                  <a:schemeClr val="tx2"/>
                </a:solidFill>
                <a:latin typeface="배달의민족 한나는 열한살"/>
                <a:ea typeface="배달의민족 한나는 열한살"/>
              </a:rPr>
              <a:t> 시험 난이도로 인해 </a:t>
            </a:r>
            <a:endParaRPr lang="ko-KR" altLang="en-US" sz="2400">
              <a:solidFill>
                <a:schemeClr val="tx2"/>
              </a:solidFill>
              <a:latin typeface="배달의민족 한나는 열한살"/>
              <a:ea typeface="배달의민족 한나는 열한살"/>
            </a:endParaRPr>
          </a:p>
          <a:p>
            <a:pPr algn="ctr">
              <a:lnSpc>
                <a:spcPct val="150000"/>
              </a:lnSpc>
              <a:defRPr lang="ko-KR" altLang="en-US"/>
            </a:pPr>
            <a:r>
              <a:rPr lang="en-US" altLang="ko-KR" sz="2400">
                <a:solidFill>
                  <a:srgbClr val="f1a097"/>
                </a:solidFill>
                <a:latin typeface="배달의민족 한나는 열한살"/>
                <a:ea typeface="배달의민족 한나는 열한살"/>
              </a:rPr>
              <a:t>ADsP</a:t>
            </a:r>
            <a:r>
              <a:rPr lang="ko-KR" altLang="en-US" sz="2400">
                <a:solidFill>
                  <a:srgbClr val="f1a097"/>
                </a:solidFill>
                <a:latin typeface="배달의민족 한나는 열한살"/>
                <a:ea typeface="배달의민족 한나는 열한살"/>
              </a:rPr>
              <a:t>에 비해 응시자수 적음</a:t>
            </a:r>
            <a:endParaRPr lang="ko-KR" altLang="en-US" sz="2400">
              <a:solidFill>
                <a:srgbClr val="f1a097"/>
              </a:solidFill>
              <a:latin typeface="배달의민족 한나는 열한살"/>
              <a:ea typeface="배달의민족 한나는 열한살"/>
            </a:endParaRPr>
          </a:p>
          <a:p>
            <a:pPr algn="ctr">
              <a:lnSpc>
                <a:spcPct val="150000"/>
              </a:lnSpc>
              <a:defRPr lang="ko-KR" altLang="en-US"/>
            </a:pPr>
            <a:endParaRPr lang="ko-KR" altLang="en-US" sz="1200">
              <a:latin typeface="배달의민족 한나는 열한살"/>
              <a:ea typeface="배달의민족 한나는 열한살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6948332" y="4420581"/>
            <a:ext cx="3557954" cy="1178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 lang="ko-KR" altLang="en-US"/>
            </a:pPr>
            <a:r>
              <a:rPr lang="ko-KR" altLang="en-US" sz="2400">
                <a:solidFill>
                  <a:schemeClr val="tx2"/>
                </a:solidFill>
                <a:latin typeface="배달의민족 한나는 열한살"/>
                <a:ea typeface="배달의민족 한나는 열한살"/>
              </a:rPr>
              <a:t>연도별로 응시자 수 상승</a:t>
            </a:r>
            <a:endParaRPr lang="ko-KR" altLang="en-US" sz="2400">
              <a:solidFill>
                <a:schemeClr val="tx2"/>
              </a:solidFill>
              <a:latin typeface="배달의민족 한나는 열한살"/>
              <a:ea typeface="배달의민족 한나는 열한살"/>
            </a:endParaRPr>
          </a:p>
          <a:p>
            <a:pPr algn="ctr">
              <a:lnSpc>
                <a:spcPct val="150000"/>
              </a:lnSpc>
              <a:defRPr lang="ko-KR" altLang="en-US"/>
            </a:pPr>
            <a:r>
              <a:rPr lang="en-US" altLang="ko-KR" sz="2400">
                <a:solidFill>
                  <a:schemeClr val="tx2"/>
                </a:solidFill>
                <a:latin typeface="배달의민족 한나는 열한살"/>
                <a:ea typeface="배달의민족 한나는 열한살"/>
              </a:rPr>
              <a:t>2022</a:t>
            </a:r>
            <a:r>
              <a:rPr lang="ko-KR" altLang="en-US" sz="2400">
                <a:solidFill>
                  <a:schemeClr val="tx2"/>
                </a:solidFill>
                <a:latin typeface="배달의민족 한나는 열한살"/>
                <a:ea typeface="배달의민족 한나는 열한살"/>
              </a:rPr>
              <a:t>년 기준 </a:t>
            </a:r>
            <a:r>
              <a:rPr lang="en-US" altLang="ko-KR" sz="2400">
                <a:solidFill>
                  <a:srgbClr val="f1a097"/>
                </a:solidFill>
                <a:latin typeface="배달의민족 한나는 열한살"/>
                <a:ea typeface="배달의민족 한나는 열한살"/>
              </a:rPr>
              <a:t>30517</a:t>
            </a:r>
            <a:r>
              <a:rPr lang="ko-KR" altLang="en-US" sz="2400">
                <a:solidFill>
                  <a:srgbClr val="f1a097"/>
                </a:solidFill>
                <a:latin typeface="배달의민족 한나는 열한살"/>
                <a:ea typeface="배달의민족 한나는 열한살"/>
              </a:rPr>
              <a:t>명 </a:t>
            </a:r>
            <a:r>
              <a:rPr lang="ko-KR" altLang="en-US" sz="2400">
                <a:solidFill>
                  <a:schemeClr val="tx2"/>
                </a:solidFill>
                <a:latin typeface="배달의민족 한나는 열한살"/>
                <a:ea typeface="배달의민족 한나는 열한살"/>
              </a:rPr>
              <a:t>응시</a:t>
            </a:r>
            <a:endParaRPr lang="en-US" altLang="ko-KR" sz="2400">
              <a:solidFill>
                <a:schemeClr val="tx2"/>
              </a:solidFill>
              <a:latin typeface="배달의민족 한나는 열한살"/>
              <a:ea typeface="배달의민족 한나는 열한살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542317" y="6644799"/>
            <a:ext cx="2075448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700">
                <a:solidFill>
                  <a:schemeClr val="accent3"/>
                </a:solidFill>
                <a:latin typeface="배달의민족 한나는 열한살"/>
                <a:ea typeface="배달의민족 한나는 열한살"/>
              </a:rPr>
              <a:t>출처</a:t>
            </a:r>
            <a:r>
              <a:rPr lang="en-US" altLang="ko-KR" sz="700">
                <a:solidFill>
                  <a:schemeClr val="accent3"/>
                </a:solidFill>
                <a:latin typeface="배달의민족 한나는 열한살"/>
                <a:ea typeface="배달의민족 한나는 열한살"/>
              </a:rPr>
              <a:t>:https://allaboutwealth.tistory.com/410</a:t>
            </a:r>
            <a:endParaRPr lang="ko-KR" altLang="en-US" sz="700">
              <a:solidFill>
                <a:schemeClr val="accent3"/>
              </a:solidFill>
              <a:latin typeface="배달의민족 한나는 열한살"/>
              <a:ea typeface="배달의민족 한나는 열한살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942793" y="6657945"/>
            <a:ext cx="2075448" cy="1886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700">
                <a:solidFill>
                  <a:schemeClr val="accent3"/>
                </a:solidFill>
                <a:latin typeface="배달의민족 한나는 열한살"/>
                <a:ea typeface="배달의민족 한나는 열한살"/>
              </a:rPr>
              <a:t>출처</a:t>
            </a:r>
            <a:r>
              <a:rPr lang="en-US" altLang="ko-KR" sz="700">
                <a:solidFill>
                  <a:schemeClr val="accent3"/>
                </a:solidFill>
                <a:latin typeface="배달의민족 한나는 열한살"/>
                <a:ea typeface="배달의민족 한나는 열한살"/>
              </a:rPr>
              <a:t>:https://allaboutwealth.tistory.com/410</a:t>
            </a:r>
            <a:endParaRPr lang="ko-KR" altLang="en-US" sz="700">
              <a:solidFill>
                <a:schemeClr val="accent3"/>
              </a:solidFill>
              <a:latin typeface="배달의민족 한나는 열한살"/>
              <a:ea typeface="배달의민족 한나는 열한살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01750" y="297056"/>
            <a:ext cx="3390190" cy="56781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3200">
                <a:solidFill>
                  <a:srgbClr val="002060"/>
                </a:solidFill>
                <a:latin typeface="배달의민족 한나는 열한살"/>
                <a:ea typeface="배달의민족 한나는 열한살"/>
              </a:rPr>
              <a:t>취업준비요건</a:t>
            </a:r>
            <a:r>
              <a:rPr lang="en-US" altLang="ko-KR" sz="3200">
                <a:solidFill>
                  <a:srgbClr val="002060"/>
                </a:solidFill>
                <a:latin typeface="배달의민족 한나는 열한살"/>
                <a:ea typeface="배달의민족 한나는 열한살"/>
              </a:rPr>
              <a:t>-</a:t>
            </a:r>
            <a:r>
              <a:rPr lang="ko-KR" altLang="en-US" sz="3200">
                <a:solidFill>
                  <a:srgbClr val="002060"/>
                </a:solidFill>
                <a:latin typeface="배달의민족 한나는 열한살"/>
                <a:ea typeface="배달의민족 한나는 열한살"/>
              </a:rPr>
              <a:t>자격증</a:t>
            </a:r>
            <a:endParaRPr lang="ko-KR" altLang="en-US" sz="3200">
              <a:solidFill>
                <a:srgbClr val="002060"/>
              </a:solidFill>
              <a:latin typeface="배달의민족 한나는 열한살"/>
              <a:ea typeface="배달의민족 한나는 열한살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0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20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0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20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578</ep:Words>
  <ep:PresentationFormat>와이드스크린</ep:PresentationFormat>
  <ep:Paragraphs>185</ep:Paragraphs>
  <ep:Slides>26</ep:Slides>
  <ep:Notes>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ep:HeadingPairs>
  <ep:TitlesOfParts>
    <vt:vector size="27" baseType="lpstr"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</vt:vector>
  </ep:TitlesOfParts>
  <ep:HyperlinkBase/>
  <ep:Application>Hancom Office Hanshow 2014</ep:Application>
  <ep:AppVersion>0901.0000.01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2023-08-04T02:41:06.000</dcterms:created>
  <dc:creator>LG</dc:creator>
  <cp:lastModifiedBy>chois</cp:lastModifiedBy>
  <dcterms:modified xsi:type="dcterms:W3CDTF">2023-08-05T14:33:46.608</dcterms:modified>
  <cp:revision>18</cp:revision>
  <dc:title>PowerPoint 프레젠테이션</dc:title>
</cp:coreProperties>
</file>